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51.jpg" ContentType="image/jp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66" r:id="rId3"/>
  </p:sldMasterIdLst>
  <p:notesMasterIdLst>
    <p:notesMasterId r:id="rId29"/>
  </p:notesMasterIdLst>
  <p:sldIdLst>
    <p:sldId id="268" r:id="rId4"/>
    <p:sldId id="271" r:id="rId5"/>
    <p:sldId id="301" r:id="rId6"/>
    <p:sldId id="313" r:id="rId7"/>
    <p:sldId id="314" r:id="rId8"/>
    <p:sldId id="338" r:id="rId9"/>
    <p:sldId id="315" r:id="rId10"/>
    <p:sldId id="316" r:id="rId11"/>
    <p:sldId id="317" r:id="rId12"/>
    <p:sldId id="318" r:id="rId13"/>
    <p:sldId id="339" r:id="rId14"/>
    <p:sldId id="319" r:id="rId15"/>
    <p:sldId id="320" r:id="rId16"/>
    <p:sldId id="321" r:id="rId17"/>
    <p:sldId id="322" r:id="rId18"/>
    <p:sldId id="324" r:id="rId19"/>
    <p:sldId id="325" r:id="rId20"/>
    <p:sldId id="326" r:id="rId21"/>
    <p:sldId id="335" r:id="rId22"/>
    <p:sldId id="327" r:id="rId23"/>
    <p:sldId id="328" r:id="rId24"/>
    <p:sldId id="337" r:id="rId25"/>
    <p:sldId id="336" r:id="rId26"/>
    <p:sldId id="333" r:id="rId27"/>
    <p:sldId id="334" r:id="rId2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wart leonard molano arias" initials="sm" lastIdx="1" clrIdx="0">
    <p:extLst>
      <p:ext uri="{19B8F6BF-5375-455C-9EA6-DF929625EA0E}">
        <p15:presenceInfo xmlns:p15="http://schemas.microsoft.com/office/powerpoint/2012/main" userId="7134dd9d78276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B77F"/>
    <a:srgbClr val="E9DECD"/>
    <a:srgbClr val="F0E8DC"/>
    <a:srgbClr val="E5CBB5"/>
    <a:srgbClr val="ECD9CA"/>
    <a:srgbClr val="C7C2B1"/>
    <a:srgbClr val="D5C3BD"/>
    <a:srgbClr val="96AE6E"/>
    <a:srgbClr val="819B57"/>
    <a:srgbClr val="7B9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commentAuthors" Target="commentAuthors.xml"/><Relationship Id="rId8" Type="http://schemas.openxmlformats.org/officeDocument/2006/relationships/slide" Target="slides/slide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5-08T16:17:48.658" idx="1">
    <p:pos x="7680" y="-5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85925-89B7-4CC7-BF58-4783524D0A0B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6F749-675D-46E7-9E9F-D9709029334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9168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" name="Google Shape;35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9139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" name="Google Shape;35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0330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" name="Google Shape;35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8438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9784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4" name="Google Shape;214;p1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6383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5" name="Google Shape;245;p1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3769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0" name="Google Shape;490;p3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4269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0" name="Google Shape;490;p3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4730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6" name="Google Shape;286;p2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5003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6" name="Google Shape;296;p2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8414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9" name="Google Shape;309;p2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22675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8" name="Google Shape;468;p3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3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7395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91acde2999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91acde2999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0220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91acde2999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91acde2999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2581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g906f9a1bfb_0_3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0" name="Google Shape;1810;g906f9a1bfb_0_3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5605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FAF0CA-216F-B5E1-E523-6464B22A9F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6A3CD2-41A9-2E00-3A9A-8C9A96CFF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F6F7F6-2B9C-26C9-5AD6-62144F69C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5A03-9489-4D05-97D8-5014BD9719B2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44A490-C20A-E836-21B6-A71695A2E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D95698-22A9-709B-D8A5-DF5C453A1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D003-E5E7-4C45-93F8-16733B2F8F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937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3604E0-3240-7540-51B6-6597C8982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3784FC-B9FB-9104-604A-D89D6CCCA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02CDC8-31F6-9712-F0EF-8D1195989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5A03-9489-4D05-97D8-5014BD9719B2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3D4889-0FA3-4099-BE75-C43569A9F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85B51E-8F49-ED1A-6DE9-4088139D6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D003-E5E7-4C45-93F8-16733B2F8F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167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F3891F-F959-E327-20F9-290F25854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2F6E5F-9F68-ADC3-890E-ACA276ADB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368A1B-0575-62AA-7528-ED5D26DFB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5A03-9489-4D05-97D8-5014BD9719B2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C7EFD7-71BA-19F4-8C7E-AEB907AF9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6E9C9D-6D0C-6996-DF51-308DE0477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D003-E5E7-4C45-93F8-16733B2F8F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825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CAB201-5830-E36A-A5FE-609560C2D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506B7E-199F-A5DD-BC2B-DA3E7FE5D4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299B74-57B7-927E-4B36-1B5B1E7E7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3D79DC-13F4-BC25-6B42-F7BAC49A1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5A03-9489-4D05-97D8-5014BD9719B2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B36812-3020-678C-E696-74CD4569E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DEE879-3E2B-4066-9743-A72BC4958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D003-E5E7-4C45-93F8-16733B2F8F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74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7184F-32EF-9A16-5AD6-5BEBEDEE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FEDC7E-5F0C-4760-7BB1-803757572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DC73A0D-08BD-A258-8E66-7E84F3DB9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676F38A-FB87-8C04-33FF-9E018DCAAE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670DB51-6921-3EDC-A845-405DE333C6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89EC046-74D9-05FA-41FF-DA255593A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5A03-9489-4D05-97D8-5014BD9719B2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F64E030-5BE6-6A54-E87D-F973F114E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BFD930D-08FC-886B-F5FB-806F11745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D003-E5E7-4C45-93F8-16733B2F8F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666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988DE2-E14E-3833-D799-1631870CD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2B7EAD-FF20-393B-B89B-C9D8D5A86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5A03-9489-4D05-97D8-5014BD9719B2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9DF02A6-A453-CDEA-AA98-E5AEB0646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F5A9EF4-F6B2-9FB8-660C-164BE5D2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D003-E5E7-4C45-93F8-16733B2F8F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12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D49A48F-33B5-0713-C75F-BE9EB3488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5A03-9489-4D05-97D8-5014BD9719B2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7BFC5AD-5BFF-B6FD-3147-C8DC0AE65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71B910-D92F-C8A0-7071-3788FEC2C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D003-E5E7-4C45-93F8-16733B2F8F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9332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794E40-8464-6C47-69BF-9B375B5B9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EBA75E-C7F5-14A4-FECF-3DE01E2C2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2D85D26-2CB1-5FEC-74E4-2F8642D74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8B575F-3128-6636-7A67-992CECBAF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5A03-9489-4D05-97D8-5014BD9719B2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85409D-2E8A-F700-5B27-5C2095F06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270813-A899-98EF-92CB-AC7AC47A7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D003-E5E7-4C45-93F8-16733B2F8F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1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F1E04D-A871-A213-5711-FD208B61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E36B7C3-2EAB-DD15-9CB2-1142BCEBA9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4048A0-8CE0-3749-3914-DA76AAC45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33B19AB-A26D-7F63-BD34-DF6869BDE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5A03-9489-4D05-97D8-5014BD9719B2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46FB1F-E536-1964-83A4-40FC28A6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CF63A9-FED3-E7E1-E581-DC17001E9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D003-E5E7-4C45-93F8-16733B2F8F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8528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0B543A-740F-E715-8D3C-D82396A95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9B7E7BE-BC8D-79CF-116C-BA11CB6E2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CB01CB-4BCD-6069-89E2-35D991F5C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5A03-9489-4D05-97D8-5014BD9719B2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8BDE64-39A6-B10B-DD09-9B6147EE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88EB89-9849-3082-9E28-0A99F6AA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D003-E5E7-4C45-93F8-16733B2F8F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18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515BF02-12EF-2521-C1D4-CF1931D351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4A9B8E3-5478-CF31-92E5-B214BE7D52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AACBB7-32F1-D931-E260-ACB0DE336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5A03-9489-4D05-97D8-5014BD9719B2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6ABE2C-9F77-3390-F852-5AE46CFF0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1A523D-834F-03D0-8C99-C29321C84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D003-E5E7-4C45-93F8-16733B2F8F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643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D49A48F-33B5-0713-C75F-BE9EB3488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125A03-9489-4D05-97D8-5014BD9719B2}" type="datetimeFigureOut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20/05/2024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7BFC5AD-5BFF-B6FD-3147-C8DC0AE65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71B910-D92F-C8A0-7071-3788FEC2C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AD003-E5E7-4C45-93F8-16733B2F8F12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31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827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3604E0-3240-7540-51B6-6597C8982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3784FC-B9FB-9104-604A-D89D6CCCA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02CDC8-31F6-9712-F0EF-8D1195989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125A03-9489-4D05-97D8-5014BD9719B2}" type="datetimeFigureOut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20/05/2024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3D4889-0FA3-4099-BE75-C43569A9F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85B51E-8F49-ED1A-6DE9-4088139D6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AD003-E5E7-4C45-93F8-16733B2F8F12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20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988DE2-E14E-3833-D799-1631870CD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2B7EAD-FF20-393B-B89B-C9D8D5A86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125A03-9489-4D05-97D8-5014BD9719B2}" type="datetimeFigureOut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20/05/2024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9DF02A6-A453-CDEA-AA98-E5AEB0646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F5A9EF4-F6B2-9FB8-660C-164BE5D2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AD003-E5E7-4C45-93F8-16733B2F8F12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45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6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4820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1A35541-6297-6283-3DE8-868CA4ED6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DCEB24-5AC6-56FB-9E08-15CA22EE5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1754A0-D8EB-98B6-571D-F502E782BC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25A03-9489-4D05-97D8-5014BD9719B2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A2418D-B32D-B850-3DA6-5CC69C178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3BEBC6-C225-B6A5-E056-69F4B19EE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AD003-E5E7-4C45-93F8-16733B2F8F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2944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1A35541-6297-6283-3DE8-868CA4ED6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DCEB24-5AC6-56FB-9E08-15CA22EE5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1754A0-D8EB-98B6-571D-F502E782BC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25A03-9489-4D05-97D8-5014BD9719B2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A2418D-B32D-B850-3DA6-5CC69C178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3BEBC6-C225-B6A5-E056-69F4B19EE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AD003-E5E7-4C45-93F8-16733B2F8F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690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8" r:id="rId3"/>
    <p:sldLayoutId id="2147483669" r:id="rId4"/>
    <p:sldLayoutId id="2147483670" r:id="rId5"/>
  </p:sldLayoutIdLst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3180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youtu.be/78Bc12rOT8E" TargetMode="External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hyperlink" Target="https://youtu.be/JNwxsUdAsJ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youtu.be/JNwxsUdAsJk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11" Type="http://schemas.openxmlformats.org/officeDocument/2006/relationships/image" Target="../media/image27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7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0.pn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png"/><Relationship Id="rId11" Type="http://schemas.openxmlformats.org/officeDocument/2006/relationships/image" Target="../media/image49.jpg"/><Relationship Id="rId5" Type="http://schemas.openxmlformats.org/officeDocument/2006/relationships/image" Target="../media/image43.jpg"/><Relationship Id="rId10" Type="http://schemas.openxmlformats.org/officeDocument/2006/relationships/image" Target="../media/image48.png"/><Relationship Id="rId4" Type="http://schemas.openxmlformats.org/officeDocument/2006/relationships/image" Target="../media/image42.jpg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2sXNqJVwEE&amp;t=4s" TargetMode="Externa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s://youtu.be/v2sXNqJVwEE" TargetMode="Externa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carnatural.org/?page_id=3089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60.png"/><Relationship Id="rId7" Type="http://schemas.openxmlformats.org/officeDocument/2006/relationships/image" Target="../media/image6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2.png"/><Relationship Id="rId5" Type="http://schemas.openxmlformats.org/officeDocument/2006/relationships/hyperlink" Target="https://www.youtube.com/watch?v=vDZjZRfnzWI&amp;t=19s" TargetMode="External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hyperlink" Target="https://es.calameo.com/read/002033190864fe7b1f91b?authid=4vrec16XlFna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78.png"/><Relationship Id="rId18" Type="http://schemas.microsoft.com/office/2007/relationships/hdphoto" Target="../media/hdphoto4.wdp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7.svg"/><Relationship Id="rId17" Type="http://schemas.openxmlformats.org/officeDocument/2006/relationships/image" Target="../media/image81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80.svg"/><Relationship Id="rId20" Type="http://schemas.microsoft.com/office/2007/relationships/hdphoto" Target="../media/hdphoto5.wdp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3.svg"/><Relationship Id="rId11" Type="http://schemas.openxmlformats.org/officeDocument/2006/relationships/image" Target="../media/image76.png"/><Relationship Id="rId5" Type="http://schemas.openxmlformats.org/officeDocument/2006/relationships/image" Target="../media/image72.png"/><Relationship Id="rId15" Type="http://schemas.openxmlformats.org/officeDocument/2006/relationships/image" Target="../media/image79.png"/><Relationship Id="rId10" Type="http://schemas.microsoft.com/office/2007/relationships/hdphoto" Target="../media/hdphoto2.wdp"/><Relationship Id="rId19" Type="http://schemas.openxmlformats.org/officeDocument/2006/relationships/image" Target="../media/image82.png"/><Relationship Id="rId4" Type="http://schemas.openxmlformats.org/officeDocument/2006/relationships/image" Target="../media/image71.svg"/><Relationship Id="rId9" Type="http://schemas.openxmlformats.org/officeDocument/2006/relationships/image" Target="../media/image75.png"/><Relationship Id="rId1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A group of cows in a field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86B569B7-21B5-7F35-63C6-3553D035D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99"/>
          <a:stretch/>
        </p:blipFill>
        <p:spPr>
          <a:xfrm>
            <a:off x="0" y="-7773"/>
            <a:ext cx="12192000" cy="6858000"/>
          </a:xfrm>
          <a:prstGeom prst="rect">
            <a:avLst/>
          </a:prstGeom>
        </p:spPr>
      </p:pic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9599E46-F1E3-46C8-977C-9A2411F245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13442" t="17430" r="13241" b="16060"/>
          <a:stretch/>
        </p:blipFill>
        <p:spPr>
          <a:xfrm>
            <a:off x="3936000" y="28520"/>
            <a:ext cx="4320000" cy="391898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16000"/>
              </a:schemeClr>
            </a:glow>
            <a:softEdge rad="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9E21F8-026B-704B-47D1-1FD0FA16CA75}"/>
              </a:ext>
            </a:extLst>
          </p:cNvPr>
          <p:cNvSpPr txBox="1"/>
          <p:nvPr/>
        </p:nvSpPr>
        <p:spPr>
          <a:xfrm>
            <a:off x="4472709" y="6271491"/>
            <a:ext cx="3246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Toca la imagen para ver el video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990373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4">
            <a:extLst>
              <a:ext uri="{FF2B5EF4-FFF2-40B4-BE49-F238E27FC236}">
                <a16:creationId xmlns:a16="http://schemas.microsoft.com/office/drawing/2014/main" id="{4FAC9930-1BA9-C69E-4BDF-242065ECE44D}"/>
              </a:ext>
            </a:extLst>
          </p:cNvPr>
          <p:cNvSpPr txBox="1"/>
          <p:nvPr/>
        </p:nvSpPr>
        <p:spPr>
          <a:xfrm>
            <a:off x="800038" y="2076698"/>
            <a:ext cx="2092014" cy="5550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6670" algn="ctr">
              <a:lnSpc>
                <a:spcPct val="114599"/>
              </a:lnSpc>
              <a:spcBef>
                <a:spcPts val="509"/>
              </a:spcBef>
            </a:pPr>
            <a:r>
              <a:rPr lang="es-MX" sz="1600" dirty="0">
                <a:latin typeface="Arial MT"/>
                <a:cs typeface="Verdana"/>
              </a:rPr>
              <a:t>Ganado en pie avalado Ganso </a:t>
            </a:r>
            <a:endParaRPr sz="1600" dirty="0">
              <a:latin typeface="Arial MT"/>
              <a:cs typeface="Verdana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5A39DA8-7E98-7BC2-C04C-64D43D570130}"/>
              </a:ext>
            </a:extLst>
          </p:cNvPr>
          <p:cNvSpPr txBox="1"/>
          <p:nvPr/>
        </p:nvSpPr>
        <p:spPr>
          <a:xfrm>
            <a:off x="6879434" y="3197750"/>
            <a:ext cx="2602327" cy="11213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CO"/>
            </a:defPPr>
            <a:lvl1pPr marL="12700" marR="5080" indent="-26670" algn="ctr">
              <a:lnSpc>
                <a:spcPct val="114599"/>
              </a:lnSpc>
              <a:spcBef>
                <a:spcPts val="509"/>
              </a:spcBef>
              <a:defRPr sz="1600" b="1">
                <a:latin typeface="Arial MT"/>
                <a:cs typeface="Verdana"/>
              </a:defRPr>
            </a:lvl1pPr>
          </a:lstStyle>
          <a:p>
            <a:r>
              <a:rPr lang="es-MX" b="0" dirty="0"/>
              <a:t>Ganado en canal y despostado compensado (monitoreado y convencional)</a:t>
            </a:r>
            <a:endParaRPr b="0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45ACBB95-5670-6F31-DD04-F48119291317}"/>
              </a:ext>
            </a:extLst>
          </p:cNvPr>
          <p:cNvSpPr txBox="1"/>
          <p:nvPr/>
        </p:nvSpPr>
        <p:spPr>
          <a:xfrm>
            <a:off x="3783094" y="2740765"/>
            <a:ext cx="2250644" cy="5550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CO"/>
            </a:defPPr>
            <a:lvl1pPr marL="12700" marR="5080" indent="-26670" algn="ctr">
              <a:lnSpc>
                <a:spcPct val="114599"/>
              </a:lnSpc>
              <a:spcBef>
                <a:spcPts val="509"/>
              </a:spcBef>
              <a:defRPr sz="1600" b="1">
                <a:latin typeface="Arial MT"/>
                <a:cs typeface="Verdana"/>
              </a:defRPr>
            </a:lvl1pPr>
          </a:lstStyle>
          <a:p>
            <a:r>
              <a:rPr lang="es-MX" b="0" dirty="0"/>
              <a:t>Ganado en pie monitoreado </a:t>
            </a:r>
            <a:endParaRPr b="0" dirty="0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659DA8-D701-52C8-287D-E75EF86D5DA4}"/>
              </a:ext>
            </a:extLst>
          </p:cNvPr>
          <p:cNvSpPr txBox="1"/>
          <p:nvPr/>
        </p:nvSpPr>
        <p:spPr>
          <a:xfrm>
            <a:off x="9481761" y="2139302"/>
            <a:ext cx="2176548" cy="5550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CO"/>
            </a:defPPr>
            <a:lvl1pPr marL="12700" marR="5080" indent="-26670" algn="ctr">
              <a:lnSpc>
                <a:spcPct val="114599"/>
              </a:lnSpc>
              <a:spcBef>
                <a:spcPts val="509"/>
              </a:spcBef>
              <a:defRPr sz="1600" b="1">
                <a:latin typeface="Arial MT"/>
                <a:cs typeface="Verdana"/>
              </a:defRPr>
            </a:lvl1pPr>
          </a:lstStyle>
          <a:p>
            <a:r>
              <a:rPr lang="es-MX" b="0" dirty="0"/>
              <a:t>Pastoreo y Mini Pastoreo </a:t>
            </a:r>
            <a:endParaRPr b="0" dirty="0"/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16936693-9BDA-1B93-ADF2-05A9842D048F}"/>
              </a:ext>
            </a:extLst>
          </p:cNvPr>
          <p:cNvCxnSpPr>
            <a:cxnSpLocks/>
          </p:cNvCxnSpPr>
          <p:nvPr/>
        </p:nvCxnSpPr>
        <p:spPr>
          <a:xfrm>
            <a:off x="1846045" y="2619182"/>
            <a:ext cx="0" cy="746034"/>
          </a:xfrm>
          <a:prstGeom prst="straightConnector1">
            <a:avLst/>
          </a:prstGeom>
          <a:ln>
            <a:solidFill>
              <a:srgbClr val="A2B77F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0" name="Imagen 29">
            <a:extLst>
              <a:ext uri="{FF2B5EF4-FFF2-40B4-BE49-F238E27FC236}">
                <a16:creationId xmlns:a16="http://schemas.microsoft.com/office/drawing/2014/main" id="{C02CC46A-5899-0843-0B95-76A4BFA97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882" y="4096070"/>
            <a:ext cx="3404893" cy="2194560"/>
          </a:xfrm>
          <a:prstGeom prst="rect">
            <a:avLst/>
          </a:prstGeom>
        </p:spPr>
      </p:pic>
      <p:pic>
        <p:nvPicPr>
          <p:cNvPr id="32" name="Imagen 31" descr="Logotipo&#10;&#10;Descripción generada automáticamente">
            <a:extLst>
              <a:ext uri="{FF2B5EF4-FFF2-40B4-BE49-F238E27FC236}">
                <a16:creationId xmlns:a16="http://schemas.microsoft.com/office/drawing/2014/main" id="{D66C00E1-976F-6ECC-08DA-65F6AD3A0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519" y="3352125"/>
            <a:ext cx="1309687" cy="1043440"/>
          </a:xfrm>
          <a:prstGeom prst="rect">
            <a:avLst/>
          </a:prstGeom>
        </p:spPr>
      </p:pic>
      <p:pic>
        <p:nvPicPr>
          <p:cNvPr id="34" name="Imagen 33" descr="Logotipo&#10;&#10;Descripción generada automáticamente">
            <a:extLst>
              <a:ext uri="{FF2B5EF4-FFF2-40B4-BE49-F238E27FC236}">
                <a16:creationId xmlns:a16="http://schemas.microsoft.com/office/drawing/2014/main" id="{D6B6B46B-5B42-834E-29F4-B5DC351F17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231" y="3333204"/>
            <a:ext cx="1183124" cy="975018"/>
          </a:xfrm>
          <a:prstGeom prst="rect">
            <a:avLst/>
          </a:prstGeom>
        </p:spPr>
      </p:pic>
      <p:sp>
        <p:nvSpPr>
          <p:cNvPr id="73" name="object 2">
            <a:extLst>
              <a:ext uri="{FF2B5EF4-FFF2-40B4-BE49-F238E27FC236}">
                <a16:creationId xmlns:a16="http://schemas.microsoft.com/office/drawing/2014/main" id="{6BC4EAD4-1304-597D-648D-B0AAB2AF44A1}"/>
              </a:ext>
            </a:extLst>
          </p:cNvPr>
          <p:cNvSpPr txBox="1">
            <a:spLocks/>
          </p:cNvSpPr>
          <p:nvPr/>
        </p:nvSpPr>
        <p:spPr>
          <a:xfrm>
            <a:off x="761014" y="646018"/>
            <a:ext cx="10669972" cy="757317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1847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5394" algn="ctr">
              <a:lnSpc>
                <a:spcPct val="100000"/>
              </a:lnSpc>
              <a:spcBef>
                <a:spcPts val="145"/>
              </a:spcBef>
            </a:pPr>
            <a:r>
              <a:rPr lang="es-CO" sz="2400" b="1" spc="200" dirty="0">
                <a:solidFill>
                  <a:schemeClr val="accent6">
                    <a:lumMod val="50000"/>
                  </a:schemeClr>
                </a:solidFill>
                <a:latin typeface="Lora" pitchFamily="2" charset="0"/>
              </a:rPr>
              <a:t>Nuestras UEN</a:t>
            </a:r>
            <a:br>
              <a:rPr lang="es-CO" sz="2400" b="1" spc="200" dirty="0">
                <a:solidFill>
                  <a:schemeClr val="accent6">
                    <a:lumMod val="50000"/>
                  </a:schemeClr>
                </a:solidFill>
                <a:latin typeface="Lora" pitchFamily="2" charset="0"/>
              </a:rPr>
            </a:br>
            <a:r>
              <a:rPr lang="es-CO" sz="2400" b="1" spc="200" dirty="0">
                <a:solidFill>
                  <a:schemeClr val="accent6">
                    <a:lumMod val="50000"/>
                  </a:schemeClr>
                </a:solidFill>
                <a:latin typeface="Lora" pitchFamily="2" charset="0"/>
              </a:rPr>
              <a:t>(Unidades estratégicas de negocio)</a:t>
            </a:r>
            <a:endParaRPr lang="es-CO" sz="2400" b="1" spc="236" dirty="0">
              <a:solidFill>
                <a:schemeClr val="accent6">
                  <a:lumMod val="50000"/>
                </a:schemeClr>
              </a:solidFill>
              <a:latin typeface="Lora" pitchFamily="2" charset="0"/>
            </a:endParaRPr>
          </a:p>
        </p:txBody>
      </p:sp>
      <p:cxnSp>
        <p:nvCxnSpPr>
          <p:cNvPr id="75" name="Conector recto de flecha 74">
            <a:extLst>
              <a:ext uri="{FF2B5EF4-FFF2-40B4-BE49-F238E27FC236}">
                <a16:creationId xmlns:a16="http://schemas.microsoft.com/office/drawing/2014/main" id="{010542E5-8D3E-125E-3D65-0327B98885B7}"/>
              </a:ext>
            </a:extLst>
          </p:cNvPr>
          <p:cNvCxnSpPr>
            <a:cxnSpLocks/>
          </p:cNvCxnSpPr>
          <p:nvPr/>
        </p:nvCxnSpPr>
        <p:spPr>
          <a:xfrm>
            <a:off x="4908416" y="3265336"/>
            <a:ext cx="0" cy="746034"/>
          </a:xfrm>
          <a:prstGeom prst="straightConnector1">
            <a:avLst/>
          </a:prstGeom>
          <a:ln>
            <a:solidFill>
              <a:srgbClr val="A2B77F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7" name="Conector recto de flecha 76">
            <a:extLst>
              <a:ext uri="{FF2B5EF4-FFF2-40B4-BE49-F238E27FC236}">
                <a16:creationId xmlns:a16="http://schemas.microsoft.com/office/drawing/2014/main" id="{2D12F9AD-61CE-A501-5C03-D3B2F466991F}"/>
              </a:ext>
            </a:extLst>
          </p:cNvPr>
          <p:cNvCxnSpPr>
            <a:cxnSpLocks/>
          </p:cNvCxnSpPr>
          <p:nvPr/>
        </p:nvCxnSpPr>
        <p:spPr>
          <a:xfrm>
            <a:off x="10570035" y="2694326"/>
            <a:ext cx="0" cy="746034"/>
          </a:xfrm>
          <a:prstGeom prst="straightConnector1">
            <a:avLst/>
          </a:prstGeom>
          <a:ln>
            <a:solidFill>
              <a:srgbClr val="A2B77F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8" name="Conector recto de flecha 77">
            <a:extLst>
              <a:ext uri="{FF2B5EF4-FFF2-40B4-BE49-F238E27FC236}">
                <a16:creationId xmlns:a16="http://schemas.microsoft.com/office/drawing/2014/main" id="{0A26401E-1F40-3B4B-D13E-B410B46B1C0A}"/>
              </a:ext>
            </a:extLst>
          </p:cNvPr>
          <p:cNvCxnSpPr>
            <a:cxnSpLocks/>
          </p:cNvCxnSpPr>
          <p:nvPr/>
        </p:nvCxnSpPr>
        <p:spPr>
          <a:xfrm>
            <a:off x="8039419" y="4261304"/>
            <a:ext cx="0" cy="376957"/>
          </a:xfrm>
          <a:prstGeom prst="straightConnector1">
            <a:avLst/>
          </a:prstGeom>
          <a:ln>
            <a:solidFill>
              <a:srgbClr val="A2B77F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9" name="Elipse 78">
            <a:extLst>
              <a:ext uri="{FF2B5EF4-FFF2-40B4-BE49-F238E27FC236}">
                <a16:creationId xmlns:a16="http://schemas.microsoft.com/office/drawing/2014/main" id="{D31D8A9B-84CB-47BB-47FF-1CAE451A66AE}"/>
              </a:ext>
            </a:extLst>
          </p:cNvPr>
          <p:cNvSpPr/>
          <p:nvPr/>
        </p:nvSpPr>
        <p:spPr>
          <a:xfrm>
            <a:off x="279395" y="1984158"/>
            <a:ext cx="715371" cy="668738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2000" b="1" dirty="0">
                <a:latin typeface="Arial MT"/>
              </a:rPr>
              <a:t>01</a:t>
            </a:r>
          </a:p>
        </p:txBody>
      </p:sp>
      <p:sp>
        <p:nvSpPr>
          <p:cNvPr id="80" name="Elipse 79">
            <a:extLst>
              <a:ext uri="{FF2B5EF4-FFF2-40B4-BE49-F238E27FC236}">
                <a16:creationId xmlns:a16="http://schemas.microsoft.com/office/drawing/2014/main" id="{65FE97FF-26A3-AC0D-B538-6D3C225B8914}"/>
              </a:ext>
            </a:extLst>
          </p:cNvPr>
          <p:cNvSpPr/>
          <p:nvPr/>
        </p:nvSpPr>
        <p:spPr>
          <a:xfrm>
            <a:off x="3358303" y="2596598"/>
            <a:ext cx="715371" cy="66873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2000" b="1" dirty="0">
                <a:latin typeface="Arial MT"/>
              </a:rPr>
              <a:t>02</a:t>
            </a:r>
          </a:p>
        </p:txBody>
      </p:sp>
      <p:sp>
        <p:nvSpPr>
          <p:cNvPr id="81" name="Elipse 80">
            <a:extLst>
              <a:ext uri="{FF2B5EF4-FFF2-40B4-BE49-F238E27FC236}">
                <a16:creationId xmlns:a16="http://schemas.microsoft.com/office/drawing/2014/main" id="{79E1A35C-0224-8800-8AFF-CB445FE0F0D4}"/>
              </a:ext>
            </a:extLst>
          </p:cNvPr>
          <p:cNvSpPr/>
          <p:nvPr/>
        </p:nvSpPr>
        <p:spPr>
          <a:xfrm>
            <a:off x="6723862" y="2614607"/>
            <a:ext cx="715371" cy="66873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2000" b="1" dirty="0">
                <a:latin typeface="Arial MT"/>
              </a:rPr>
              <a:t>03</a:t>
            </a:r>
          </a:p>
        </p:txBody>
      </p:sp>
      <p:sp>
        <p:nvSpPr>
          <p:cNvPr id="82" name="Elipse 81">
            <a:extLst>
              <a:ext uri="{FF2B5EF4-FFF2-40B4-BE49-F238E27FC236}">
                <a16:creationId xmlns:a16="http://schemas.microsoft.com/office/drawing/2014/main" id="{C3639C75-7CCC-072D-9BA3-602348EB0303}"/>
              </a:ext>
            </a:extLst>
          </p:cNvPr>
          <p:cNvSpPr/>
          <p:nvPr/>
        </p:nvSpPr>
        <p:spPr>
          <a:xfrm>
            <a:off x="8978834" y="2031464"/>
            <a:ext cx="715371" cy="66873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2000" b="1" dirty="0">
                <a:latin typeface="Arial MT"/>
              </a:rPr>
              <a:t>04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E86E759-0667-1B04-216B-7A69E1C5D0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4205" y="4395565"/>
            <a:ext cx="1927597" cy="1927597"/>
          </a:xfrm>
          <a:prstGeom prst="rect">
            <a:avLst/>
          </a:prstGeom>
        </p:spPr>
      </p:pic>
      <p:pic>
        <p:nvPicPr>
          <p:cNvPr id="2050" name="Picture 2" descr="Whole Carcass of Grass-fed Angus Beef – Grazing Days">
            <a:extLst>
              <a:ext uri="{FF2B5EF4-FFF2-40B4-BE49-F238E27FC236}">
                <a16:creationId xmlns:a16="http://schemas.microsoft.com/office/drawing/2014/main" id="{CEB73E69-B2F0-9959-96EF-A2CA8B139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165" y="4855881"/>
            <a:ext cx="1467840" cy="1649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Imagen que contiene Texto&#10;&#10;Descripción generada automáticamente">
            <a:extLst>
              <a:ext uri="{FF2B5EF4-FFF2-40B4-BE49-F238E27FC236}">
                <a16:creationId xmlns:a16="http://schemas.microsoft.com/office/drawing/2014/main" id="{53AFC366-5970-E4D7-5CEB-1CA5C7C614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74" y="3440360"/>
            <a:ext cx="2396488" cy="1457787"/>
          </a:xfrm>
          <a:prstGeom prst="rect">
            <a:avLst/>
          </a:prstGeom>
        </p:spPr>
      </p:pic>
      <p:pic>
        <p:nvPicPr>
          <p:cNvPr id="2052" name="Picture 4" descr="logoGanso">
            <a:extLst>
              <a:ext uri="{FF2B5EF4-FFF2-40B4-BE49-F238E27FC236}">
                <a16:creationId xmlns:a16="http://schemas.microsoft.com/office/drawing/2014/main" id="{9ECAA36D-204F-F2FB-94E1-6F2A3B620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384" y="4973291"/>
            <a:ext cx="1479321" cy="102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Google Shape;377;p24">
            <a:extLst>
              <a:ext uri="{FF2B5EF4-FFF2-40B4-BE49-F238E27FC236}">
                <a16:creationId xmlns:a16="http://schemas.microsoft.com/office/drawing/2014/main" id="{341ACE09-148E-D26F-5241-C658ECDA5D5F}"/>
              </a:ext>
            </a:extLst>
          </p:cNvPr>
          <p:cNvSpPr txBox="1"/>
          <p:nvPr/>
        </p:nvSpPr>
        <p:spPr>
          <a:xfrm>
            <a:off x="345372" y="5969630"/>
            <a:ext cx="2774000" cy="6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304800" rIns="304800" bIns="304800" anchor="ctr" anchorCtr="0">
            <a:noAutofit/>
          </a:bodyPr>
          <a:lstStyle/>
          <a:p>
            <a:pPr algn="ctr"/>
            <a:r>
              <a:rPr lang="es-CO" sz="1100" b="1" dirty="0">
                <a:latin typeface="Arial MT"/>
                <a:ea typeface="Fira Sans"/>
                <a:cs typeface="Dubai Light" panose="020B0303030403030204" pitchFamily="34" charset="-78"/>
                <a:sym typeface="Fira San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 / Aval GANSO</a:t>
            </a:r>
            <a:endParaRPr lang="es-CO" sz="1100" b="1" dirty="0">
              <a:latin typeface="Arial MT"/>
              <a:ea typeface="Fira Sans"/>
              <a:cs typeface="Dubai Light" panose="020B0303030403030204" pitchFamily="34" charset="-78"/>
              <a:sym typeface="Fira Sans"/>
            </a:endParaRPr>
          </a:p>
        </p:txBody>
      </p:sp>
      <p:sp>
        <p:nvSpPr>
          <p:cNvPr id="9" name="Botón de acción: ir al final 8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38A0471E-177F-1590-0049-93AB3EB6D708}"/>
              </a:ext>
            </a:extLst>
          </p:cNvPr>
          <p:cNvSpPr/>
          <p:nvPr/>
        </p:nvSpPr>
        <p:spPr>
          <a:xfrm>
            <a:off x="2585705" y="6169332"/>
            <a:ext cx="273396" cy="242596"/>
          </a:xfrm>
          <a:prstGeom prst="actionButtonEnd">
            <a:avLst/>
          </a:prstGeom>
          <a:solidFill>
            <a:srgbClr val="A2B77F"/>
          </a:solidFill>
          <a:ln>
            <a:solidFill>
              <a:srgbClr val="4187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5656188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F17B3DD8-F400-956E-36BA-DEFD55A8F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FC5567-32D4-70AC-8E1C-6406AA590224}"/>
              </a:ext>
            </a:extLst>
          </p:cNvPr>
          <p:cNvSpPr txBox="1"/>
          <p:nvPr/>
        </p:nvSpPr>
        <p:spPr>
          <a:xfrm>
            <a:off x="4472709" y="6271491"/>
            <a:ext cx="3246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Toca la imagen para ver el video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541665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707535" y="1975703"/>
            <a:ext cx="11207946" cy="1277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spAutoFit/>
          </a:bodyPr>
          <a:lstStyle/>
          <a:p>
            <a:pPr marL="0" marR="0" lvl="0" indent="0" algn="just" defTabSz="7619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Nuestro compromiso y objetivo es producir la mejor calidad cárnica a pastoreo con el menor impacto ambiental posible para alcanzar la neutralidad en emisiones de GEI, </a:t>
            </a:r>
            <a:r>
              <a:rPr kumimoji="0" lang="en-US" sz="1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nuestro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modelo garantiza el bienestar y desarrollo de </a:t>
            </a:r>
            <a:r>
              <a:rPr kumimoji="0" lang="en-US" sz="1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nuestros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empleados y la satisfacción de nuestros grupos de interés. Además, a través de la articulación institucional y alianzas institucionales nos hemos convertido en un modelo a seguir y trabajamos para transferir </a:t>
            </a:r>
            <a:r>
              <a:rPr kumimoji="0" lang="en-US" sz="1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nuestro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conocimiento y experiencia a todos de los actores de la cadena.</a:t>
            </a:r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527FCCF-4C7E-DA62-613A-EDC1E2AE8E45}"/>
              </a:ext>
            </a:extLst>
          </p:cNvPr>
          <p:cNvSpPr txBox="1"/>
          <p:nvPr/>
        </p:nvSpPr>
        <p:spPr>
          <a:xfrm>
            <a:off x="2087012" y="839331"/>
            <a:ext cx="8017976" cy="44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374"/>
              <a:buFontTx/>
              <a:buNone/>
              <a:tabLst/>
              <a:defRPr/>
            </a:pPr>
            <a:r>
              <a:rPr kumimoji="0" lang="es-CO" sz="20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</a:rPr>
              <a:t>Sostenibilidad y Control a Nuestra Cadena De Abastecimiento</a:t>
            </a:r>
          </a:p>
        </p:txBody>
      </p:sp>
      <p:pic>
        <p:nvPicPr>
          <p:cNvPr id="3" name="Google Shape;52;p3">
            <a:extLst>
              <a:ext uri="{FF2B5EF4-FFF2-40B4-BE49-F238E27FC236}">
                <a16:creationId xmlns:a16="http://schemas.microsoft.com/office/drawing/2014/main" id="{0094446F-2883-4CBB-B615-5359862DF8A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724" t="393" r="15891"/>
          <a:stretch/>
        </p:blipFill>
        <p:spPr>
          <a:xfrm>
            <a:off x="2087012" y="3856850"/>
            <a:ext cx="2886879" cy="1746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3;p3">
            <a:extLst>
              <a:ext uri="{FF2B5EF4-FFF2-40B4-BE49-F238E27FC236}">
                <a16:creationId xmlns:a16="http://schemas.microsoft.com/office/drawing/2014/main" id="{238E3943-5818-DB83-2BEC-2B90A17DD0B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2031" t="14192" b="7531"/>
          <a:stretch/>
        </p:blipFill>
        <p:spPr>
          <a:xfrm>
            <a:off x="6311508" y="3856851"/>
            <a:ext cx="2735466" cy="17460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F2CB5BC-3185-2B14-4088-CB14D104646E}"/>
              </a:ext>
            </a:extLst>
          </p:cNvPr>
          <p:cNvSpPr txBox="1"/>
          <p:nvPr/>
        </p:nvSpPr>
        <p:spPr>
          <a:xfrm>
            <a:off x="87816" y="3288229"/>
            <a:ext cx="12016367" cy="44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374"/>
              <a:buFontTx/>
              <a:buNone/>
              <a:tabLst/>
              <a:defRPr/>
            </a:pPr>
            <a:r>
              <a:rPr kumimoji="0" lang="es-CO" sz="20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</a:rPr>
              <a:t>Nuestros centros productivos </a:t>
            </a:r>
          </a:p>
        </p:txBody>
      </p:sp>
    </p:spTree>
    <p:extLst>
      <p:ext uri="{BB962C8B-B14F-4D97-AF65-F5344CB8AC3E}">
        <p14:creationId xmlns:p14="http://schemas.microsoft.com/office/powerpoint/2010/main" val="1885678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82;p5">
            <a:extLst>
              <a:ext uri="{FF2B5EF4-FFF2-40B4-BE49-F238E27FC236}">
                <a16:creationId xmlns:a16="http://schemas.microsoft.com/office/drawing/2014/main" id="{5F64226B-2791-305B-871F-553CD9E5C4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358" y="1164336"/>
            <a:ext cx="3558618" cy="47246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4;p5">
            <a:extLst>
              <a:ext uri="{FF2B5EF4-FFF2-40B4-BE49-F238E27FC236}">
                <a16:creationId xmlns:a16="http://schemas.microsoft.com/office/drawing/2014/main" id="{8DF74346-0BCE-2749-D62F-2143B07E811D}"/>
              </a:ext>
            </a:extLst>
          </p:cNvPr>
          <p:cNvSpPr/>
          <p:nvPr/>
        </p:nvSpPr>
        <p:spPr>
          <a:xfrm>
            <a:off x="3883843" y="1164336"/>
            <a:ext cx="7635712" cy="57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374"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Lora"/>
              </a:rPr>
              <a:t>Hacienda La Bucana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74;p5">
            <a:extLst>
              <a:ext uri="{FF2B5EF4-FFF2-40B4-BE49-F238E27FC236}">
                <a16:creationId xmlns:a16="http://schemas.microsoft.com/office/drawing/2014/main" id="{C54F4AE2-6719-2674-6B11-DBA45205E155}"/>
              </a:ext>
            </a:extLst>
          </p:cNvPr>
          <p:cNvSpPr/>
          <p:nvPr/>
        </p:nvSpPr>
        <p:spPr>
          <a:xfrm>
            <a:off x="4782532" y="2280144"/>
            <a:ext cx="6011159" cy="422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374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Lora"/>
              </a:rPr>
              <a:t>Operada por arrendamiento con administración total</a:t>
            </a:r>
          </a:p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374"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5;p5">
            <a:extLst>
              <a:ext uri="{FF2B5EF4-FFF2-40B4-BE49-F238E27FC236}">
                <a16:creationId xmlns:a16="http://schemas.microsoft.com/office/drawing/2014/main" id="{BE6B5172-3E01-BFC7-E3B3-CD1DCF22DBB1}"/>
              </a:ext>
            </a:extLst>
          </p:cNvPr>
          <p:cNvSpPr/>
          <p:nvPr/>
        </p:nvSpPr>
        <p:spPr>
          <a:xfrm>
            <a:off x="4057662" y="2992903"/>
            <a:ext cx="7569724" cy="29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3A3630"/>
              </a:buClr>
              <a:buSzPts val="175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+mn-ea"/>
                <a:cs typeface="+mn-cs"/>
                <a:sym typeface="Arial"/>
              </a:rPr>
              <a:t>Ubicación:</a:t>
            </a:r>
            <a:r>
              <a:rPr kumimoji="0" lang="en-US" sz="1822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+mn-ea"/>
                <a:cs typeface="+mn-cs"/>
                <a:sym typeface="Arial"/>
              </a:rPr>
              <a:t>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Km 15 vía San Nicolás – Cumaral</a:t>
            </a:r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76;p5">
            <a:extLst>
              <a:ext uri="{FF2B5EF4-FFF2-40B4-BE49-F238E27FC236}">
                <a16:creationId xmlns:a16="http://schemas.microsoft.com/office/drawing/2014/main" id="{D7827EE8-3E33-3AEF-259D-275D3704322C}"/>
              </a:ext>
            </a:extLst>
          </p:cNvPr>
          <p:cNvSpPr/>
          <p:nvPr/>
        </p:nvSpPr>
        <p:spPr>
          <a:xfrm>
            <a:off x="4066898" y="3714413"/>
            <a:ext cx="7814822" cy="29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2187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Extensión total: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381 Has, incluyendo 61 Has de bosque (80% se encuentra protegido)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2187"/>
              <a:buFontTx/>
              <a:buNone/>
              <a:tabLst/>
              <a:defRPr/>
            </a:pPr>
            <a:endParaRPr kumimoji="0" sz="1822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78;p5">
            <a:extLst>
              <a:ext uri="{FF2B5EF4-FFF2-40B4-BE49-F238E27FC236}">
                <a16:creationId xmlns:a16="http://schemas.microsoft.com/office/drawing/2014/main" id="{354383CD-F668-1121-B884-E60306285173}"/>
              </a:ext>
            </a:extLst>
          </p:cNvPr>
          <p:cNvSpPr/>
          <p:nvPr/>
        </p:nvSpPr>
        <p:spPr>
          <a:xfrm>
            <a:off x="4077088" y="4297686"/>
            <a:ext cx="7258640" cy="196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2187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Recursos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Naturales: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Caño Caibe, </a:t>
            </a:r>
            <a:r>
              <a:rPr kumimoji="0" lang="es-E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Quebradas La Viejita y caño seco</a:t>
            </a:r>
            <a:endParaRPr kumimoji="0" lang="es-ES" sz="1300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2187"/>
              <a:buFontTx/>
              <a:buNone/>
              <a:tabLst/>
              <a:defRPr/>
            </a:pPr>
            <a:endParaRPr kumimoji="0" sz="1458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</p:txBody>
      </p:sp>
      <p:sp>
        <p:nvSpPr>
          <p:cNvPr id="13" name="Google Shape;90;p6">
            <a:extLst>
              <a:ext uri="{FF2B5EF4-FFF2-40B4-BE49-F238E27FC236}">
                <a16:creationId xmlns:a16="http://schemas.microsoft.com/office/drawing/2014/main" id="{119D93FB-9323-10BC-F27B-C60A09966B8D}"/>
              </a:ext>
            </a:extLst>
          </p:cNvPr>
          <p:cNvSpPr/>
          <p:nvPr/>
        </p:nvSpPr>
        <p:spPr>
          <a:xfrm>
            <a:off x="4077087" y="4829757"/>
            <a:ext cx="7720555" cy="1012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just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+mn-ea"/>
                <a:cs typeface="+mn-cs"/>
                <a:sym typeface="Calibri"/>
              </a:rPr>
              <a:t>Orientación y manejo del hato: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Ciclo completo, manejo de  g</a:t>
            </a:r>
            <a:r>
              <a:rPr kumimoji="0" lang="es-E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anado comercial con predominio de raza brahmán bajo sistema rotacional, alimentación a pastoreo,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complemento de sal proteinada,  agua a voluntad, silo de </a:t>
            </a:r>
            <a:r>
              <a:rPr kumimoji="0" lang="en-US" sz="1300" b="0" i="0" u="none" strike="noStrike" kern="0" cap="none" spc="0" normalizeH="0" baseline="0" noProof="0" dirty="0" err="1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maíz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. </a:t>
            </a:r>
            <a:r>
              <a:rPr kumimoji="0" lang="es-E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CC 700 </a:t>
            </a:r>
            <a:r>
              <a:rPr kumimoji="0" lang="es-ES" sz="1300" b="0" i="0" u="none" strike="noStrike" kern="0" cap="none" spc="0" normalizeH="0" baseline="0" noProof="0" dirty="0" err="1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an</a:t>
            </a:r>
            <a:r>
              <a:rPr kumimoji="0" lang="es-E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 (diferentes categorías y pesos)  DGP: 850g/día Machos y 686 g/día hembras </a:t>
            </a:r>
          </a:p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Tx/>
              <a:buNone/>
              <a:tabLst/>
              <a:defRPr/>
            </a:pPr>
            <a:r>
              <a:rPr kumimoji="0" lang="en-US" sz="1458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 </a:t>
            </a:r>
            <a:endParaRPr kumimoji="0" lang="es-ES" sz="1458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Tx/>
              <a:buNone/>
              <a:tabLst/>
              <a:defRPr/>
            </a:pPr>
            <a:r>
              <a:rPr kumimoji="0" lang="en-US" sz="1458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 </a:t>
            </a:r>
            <a:endParaRPr kumimoji="0" sz="1458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030609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4;p5">
            <a:extLst>
              <a:ext uri="{FF2B5EF4-FFF2-40B4-BE49-F238E27FC236}">
                <a16:creationId xmlns:a16="http://schemas.microsoft.com/office/drawing/2014/main" id="{8DF74346-0BCE-2749-D62F-2143B07E811D}"/>
              </a:ext>
            </a:extLst>
          </p:cNvPr>
          <p:cNvSpPr/>
          <p:nvPr/>
        </p:nvSpPr>
        <p:spPr>
          <a:xfrm>
            <a:off x="2278144" y="1025552"/>
            <a:ext cx="7635712" cy="57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374"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Lora"/>
              </a:rPr>
              <a:t>Hacienda La Bucana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74;p5">
            <a:extLst>
              <a:ext uri="{FF2B5EF4-FFF2-40B4-BE49-F238E27FC236}">
                <a16:creationId xmlns:a16="http://schemas.microsoft.com/office/drawing/2014/main" id="{C54F4AE2-6719-2674-6B11-DBA45205E155}"/>
              </a:ext>
            </a:extLst>
          </p:cNvPr>
          <p:cNvSpPr/>
          <p:nvPr/>
        </p:nvSpPr>
        <p:spPr>
          <a:xfrm>
            <a:off x="3090420" y="1873743"/>
            <a:ext cx="6011159" cy="422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374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Lora"/>
              </a:rPr>
              <a:t>Operada por arrendamiento con administración total</a:t>
            </a:r>
          </a:p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374"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78;p5">
            <a:extLst>
              <a:ext uri="{FF2B5EF4-FFF2-40B4-BE49-F238E27FC236}">
                <a16:creationId xmlns:a16="http://schemas.microsoft.com/office/drawing/2014/main" id="{C93B5A23-C81A-5454-293A-3A166FE943C0}"/>
              </a:ext>
            </a:extLst>
          </p:cNvPr>
          <p:cNvSpPr/>
          <p:nvPr/>
        </p:nvSpPr>
        <p:spPr>
          <a:xfrm>
            <a:off x="695626" y="2743877"/>
            <a:ext cx="7258640" cy="155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2187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Categorias animal: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2187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Mini pastoreo: </a:t>
            </a:r>
            <a:r>
              <a:rPr lang="es-ES" sz="14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Animales (mayormente hembras ) de 12 meses promedio con un peso final de 300 </a:t>
            </a:r>
            <a:r>
              <a:rPr lang="es-ES" sz="14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kgs</a:t>
            </a:r>
            <a:r>
              <a:rPr lang="es-ES" sz="14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promedio </a:t>
            </a:r>
          </a:p>
          <a:p>
            <a:pPr marR="0" lvl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2187"/>
              <a:tabLst/>
              <a:defRPr/>
            </a:pP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  <a:p>
            <a:pPr marL="285750" marR="0" lvl="0" indent="-28575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2187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0" cap="none" spc="0" normalizeH="0" baseline="0" noProof="0" dirty="0" err="1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Pastoreo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 </a:t>
            </a:r>
            <a:r>
              <a:rPr lang="es-ES" sz="14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 Levante -Ceba: Machos Castrados con peso final superior a 480 kg (pasan por engrasado)</a:t>
            </a:r>
            <a:endParaRPr lang="es-ES" sz="1300" kern="0" dirty="0">
              <a:solidFill>
                <a:srgbClr val="3A3630"/>
              </a:solidFill>
              <a:highlight>
                <a:srgbClr val="FFFFFF"/>
              </a:highlight>
              <a:latin typeface="Arial"/>
              <a:cs typeface="Arial"/>
              <a:sym typeface="Calibri"/>
            </a:endParaRPr>
          </a:p>
          <a:p>
            <a:pPr marR="0" lvl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2187"/>
              <a:tabLst/>
              <a:defRPr/>
            </a:pPr>
            <a:endParaRPr kumimoji="0" lang="es-ES" sz="1300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  <a:p>
            <a:pPr marL="285750" marR="0" lvl="0" indent="-28575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2187"/>
              <a:buFont typeface="Arial" panose="020B0604020202020204" pitchFamily="34" charset="0"/>
              <a:buChar char="•"/>
              <a:tabLst/>
              <a:defRPr/>
            </a:pPr>
            <a:r>
              <a:rPr lang="es-ES" sz="1300" kern="0" dirty="0">
                <a:solidFill>
                  <a:srgbClr val="3A3630"/>
                </a:solidFill>
                <a:latin typeface="Arial"/>
                <a:cs typeface="Arial"/>
                <a:sym typeface="Calibri"/>
              </a:rPr>
              <a:t>G</a:t>
            </a:r>
            <a:r>
              <a:rPr kumimoji="0" lang="es-ES" sz="1300" b="0" i="0" u="none" strike="noStrike" kern="0" cap="none" spc="0" normalizeH="0" baseline="0" noProof="0" dirty="0" err="1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anado</a:t>
            </a:r>
            <a:r>
              <a:rPr kumimoji="0" lang="es-E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 puro (Brahmán) </a:t>
            </a:r>
            <a:r>
              <a:rPr lang="es-ES" sz="14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 Producción de toros reproductores para mejoramiento genético especializado para la región de la Orinoquia y enfocados en indicadores de eficiencia en potrero, en especial eficiencia de conversión , emisiones por rumia y rusticidad 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2187"/>
              <a:buFontTx/>
              <a:buNone/>
              <a:tabLst/>
              <a:defRPr/>
            </a:pPr>
            <a:endParaRPr kumimoji="0" lang="es-ES" sz="1458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2187"/>
              <a:buFontTx/>
              <a:buNone/>
              <a:tabLst/>
              <a:defRPr/>
            </a:pPr>
            <a:endParaRPr kumimoji="0" sz="1458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829B9B-DC85-E182-5C0F-EA557B9B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6" t="21295" r="12481"/>
          <a:stretch/>
        </p:blipFill>
        <p:spPr>
          <a:xfrm>
            <a:off x="7954266" y="2565338"/>
            <a:ext cx="3741117" cy="286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69766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5574" y="908152"/>
            <a:ext cx="3694041" cy="5041696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1"/>
          <p:cNvSpPr/>
          <p:nvPr/>
        </p:nvSpPr>
        <p:spPr>
          <a:xfrm>
            <a:off x="4988946" y="1772452"/>
            <a:ext cx="5315490" cy="38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529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CO" sz="1800" b="0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Arial"/>
              </a:rPr>
              <a:t>Finca adquirida por la compañía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38512F"/>
              </a:solidFill>
              <a:effectLst/>
              <a:uLnTx/>
              <a:uFillTx/>
              <a:latin typeface="Lora"/>
              <a:ea typeface="Calibri"/>
              <a:cs typeface="Calibri"/>
              <a:sym typeface="Arial"/>
            </a:endParaRPr>
          </a:p>
          <a:p>
            <a:pPr marL="0" marR="0" lvl="0" indent="0" algn="ctr" defTabSz="761970" rtl="0" eaLnBrk="1" fontAlgn="auto" latinLnBrk="0" hangingPunct="1">
              <a:lnSpc>
                <a:spcPct val="195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endParaRPr kumimoji="0" sz="233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74;p5">
            <a:extLst>
              <a:ext uri="{FF2B5EF4-FFF2-40B4-BE49-F238E27FC236}">
                <a16:creationId xmlns:a16="http://schemas.microsoft.com/office/drawing/2014/main" id="{DB3F6ADC-2D1F-79C1-4C17-E3990BD93150}"/>
              </a:ext>
            </a:extLst>
          </p:cNvPr>
          <p:cNvSpPr/>
          <p:nvPr/>
        </p:nvSpPr>
        <p:spPr>
          <a:xfrm>
            <a:off x="3800719" y="1219749"/>
            <a:ext cx="7635712" cy="57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374"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Lora"/>
              </a:rPr>
              <a:t>Hacienda El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Lora"/>
              </a:rPr>
              <a:t>Pavo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75;p5">
            <a:extLst>
              <a:ext uri="{FF2B5EF4-FFF2-40B4-BE49-F238E27FC236}">
                <a16:creationId xmlns:a16="http://schemas.microsoft.com/office/drawing/2014/main" id="{D82D8210-B087-8C9A-F9A2-8C48B02F977A}"/>
              </a:ext>
            </a:extLst>
          </p:cNvPr>
          <p:cNvSpPr/>
          <p:nvPr/>
        </p:nvSpPr>
        <p:spPr>
          <a:xfrm>
            <a:off x="4696139" y="2258842"/>
            <a:ext cx="7569724" cy="29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3A3630"/>
              </a:buClr>
              <a:buSzPts val="175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+mn-ea"/>
                <a:cs typeface="+mn-cs"/>
                <a:sym typeface="Arial"/>
              </a:rPr>
              <a:t>Ubicación: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Corregimiento de Centro Alegre a 37 km del municipio de Planeta Rica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761970" rtl="0" eaLnBrk="1" fontAlgn="auto" latinLnBrk="0" hangingPunct="1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3A3630"/>
              </a:buClr>
              <a:buSzPts val="1750"/>
              <a:buFontTx/>
              <a:buNone/>
              <a:tabLst/>
              <a:defRPr/>
            </a:pPr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76;p5">
            <a:extLst>
              <a:ext uri="{FF2B5EF4-FFF2-40B4-BE49-F238E27FC236}">
                <a16:creationId xmlns:a16="http://schemas.microsoft.com/office/drawing/2014/main" id="{0D529F1D-CEC3-805A-EC48-9CF1EC0FD9E2}"/>
              </a:ext>
            </a:extLst>
          </p:cNvPr>
          <p:cNvSpPr/>
          <p:nvPr/>
        </p:nvSpPr>
        <p:spPr>
          <a:xfrm>
            <a:off x="4658881" y="2807334"/>
            <a:ext cx="7814822" cy="45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3A3630"/>
              </a:buClr>
              <a:buSzPts val="175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Extensión total: 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416.36 Has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2187"/>
              <a:buFontTx/>
              <a:buNone/>
              <a:tabLst/>
              <a:defRPr/>
            </a:pPr>
            <a:endParaRPr kumimoji="0" sz="1822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78;p5">
            <a:extLst>
              <a:ext uri="{FF2B5EF4-FFF2-40B4-BE49-F238E27FC236}">
                <a16:creationId xmlns:a16="http://schemas.microsoft.com/office/drawing/2014/main" id="{535F0D36-A6FC-572B-C973-EF849831D5E8}"/>
              </a:ext>
            </a:extLst>
          </p:cNvPr>
          <p:cNvSpPr/>
          <p:nvPr/>
        </p:nvSpPr>
        <p:spPr>
          <a:xfrm>
            <a:off x="4671450" y="3603468"/>
            <a:ext cx="7258640" cy="82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562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Recursos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Naturales: </a:t>
            </a:r>
            <a:r>
              <a:rPr kumimoji="0" lang="en-US" sz="1458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una </a:t>
            </a:r>
            <a:r>
              <a:rPr kumimoji="0" lang="en-US" sz="1458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quebrada no veranera, 16 reservorios de agua lluvia, 77.3 Has en bosque natural </a:t>
            </a:r>
            <a:endParaRPr kumimoji="0" lang="en-US" sz="1458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</p:txBody>
      </p:sp>
      <p:sp>
        <p:nvSpPr>
          <p:cNvPr id="6" name="Google Shape;90;p6">
            <a:extLst>
              <a:ext uri="{FF2B5EF4-FFF2-40B4-BE49-F238E27FC236}">
                <a16:creationId xmlns:a16="http://schemas.microsoft.com/office/drawing/2014/main" id="{02397E60-1B35-57A8-9C52-0515906787A4}"/>
              </a:ext>
            </a:extLst>
          </p:cNvPr>
          <p:cNvSpPr/>
          <p:nvPr/>
        </p:nvSpPr>
        <p:spPr>
          <a:xfrm>
            <a:off x="4696139" y="4752843"/>
            <a:ext cx="6920287" cy="1261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just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+mn-ea"/>
                <a:cs typeface="+mn-cs"/>
                <a:sym typeface="Calibri"/>
              </a:rPr>
              <a:t>Orientación y manejo del hato: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Ciclo completo con predominio de cría, empleando </a:t>
            </a:r>
            <a:r>
              <a:rPr kumimoji="0" lang="es-E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las razas brahmán, romosiunano y sus cruces, manejo bajo sistema rotacional, alimentación a pastoreo,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complemento de sal proteinada,  agua a voluntad. Inventario actual 442 cabezas en diferentes categorias </a:t>
            </a:r>
            <a:endParaRPr kumimoji="0" lang="es-CO" sz="1300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just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Tx/>
              <a:buNone/>
              <a:tabLst/>
              <a:defRPr/>
            </a:pPr>
            <a:endParaRPr kumimoji="0" lang="es-ES" sz="1300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Tx/>
              <a:buNone/>
              <a:tabLst/>
              <a:defRPr/>
            </a:pPr>
            <a:r>
              <a:rPr kumimoji="0" lang="en-US" sz="1458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 </a:t>
            </a:r>
            <a:endParaRPr kumimoji="0" lang="es-ES" sz="1458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Tx/>
              <a:buNone/>
              <a:tabLst/>
              <a:defRPr/>
            </a:pPr>
            <a:r>
              <a:rPr kumimoji="0" lang="en-US" sz="1458" b="0" i="0" u="none" strike="noStrike" kern="0" cap="none" spc="0" normalizeH="0" baseline="0" noProof="0" dirty="0">
                <a:ln>
                  <a:noFill/>
                </a:ln>
                <a:solidFill>
                  <a:srgbClr val="3A363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 </a:t>
            </a:r>
            <a:endParaRPr kumimoji="0" sz="1458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8040922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5"/>
          <p:cNvSpPr/>
          <p:nvPr/>
        </p:nvSpPr>
        <p:spPr>
          <a:xfrm>
            <a:off x="904539" y="1730101"/>
            <a:ext cx="4787801" cy="578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Tx/>
              <a:buNone/>
              <a:tabLst/>
              <a:defRPr/>
            </a:pPr>
            <a:endParaRPr kumimoji="0" sz="364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5"/>
          <p:cNvSpPr/>
          <p:nvPr/>
        </p:nvSpPr>
        <p:spPr>
          <a:xfrm>
            <a:off x="1127106" y="1493522"/>
            <a:ext cx="7815064" cy="29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6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16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5"/>
          <p:cNvSpPr/>
          <p:nvPr/>
        </p:nvSpPr>
        <p:spPr>
          <a:xfrm>
            <a:off x="1232065" y="1658550"/>
            <a:ext cx="7123198" cy="3408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Tx/>
              <a:buNone/>
              <a:tabLst/>
              <a:defRPr/>
            </a:pPr>
            <a:endParaRPr kumimoji="0" sz="364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5"/>
          <p:cNvSpPr/>
          <p:nvPr/>
        </p:nvSpPr>
        <p:spPr>
          <a:xfrm>
            <a:off x="756661" y="4873249"/>
            <a:ext cx="5083555" cy="54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rPr>
              <a:t>Capacidad de entrega a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rPr>
              <a:t>nuestros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rPr>
              <a:t> clientes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38512F"/>
              </a:solidFill>
              <a:effectLst/>
              <a:uLnTx/>
              <a:uFillTx/>
              <a:latin typeface="Lora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5"/>
          <p:cNvSpPr/>
          <p:nvPr/>
        </p:nvSpPr>
        <p:spPr>
          <a:xfrm>
            <a:off x="652068" y="1141807"/>
            <a:ext cx="4972382" cy="578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708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rPr>
              <a:t>Procedencia del Ganado CARNATURAL 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38512F"/>
              </a:solidFill>
              <a:effectLst/>
              <a:uLnTx/>
              <a:uFillTx/>
              <a:latin typeface="Lora"/>
              <a:ea typeface="Calibri"/>
              <a:cs typeface="Calibri"/>
              <a:sym typeface="Calibri"/>
            </a:endParaRPr>
          </a:p>
        </p:txBody>
      </p:sp>
      <p:grpSp>
        <p:nvGrpSpPr>
          <p:cNvPr id="226" name="Google Shape;226;p15"/>
          <p:cNvGrpSpPr/>
          <p:nvPr/>
        </p:nvGrpSpPr>
        <p:grpSpPr>
          <a:xfrm>
            <a:off x="820037" y="2194363"/>
            <a:ext cx="4636445" cy="2576951"/>
            <a:chOff x="0" y="266309"/>
            <a:chExt cx="5966858" cy="2992680"/>
          </a:xfrm>
        </p:grpSpPr>
        <p:sp>
          <p:nvSpPr>
            <p:cNvPr id="227" name="Google Shape;227;p15"/>
            <p:cNvSpPr/>
            <p:nvPr/>
          </p:nvSpPr>
          <p:spPr>
            <a:xfrm>
              <a:off x="0" y="517229"/>
              <a:ext cx="5966858" cy="4284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6188" tIns="76188" rIns="76188" bIns="76188" anchor="ctr" anchorCtr="0">
              <a:noAutofit/>
            </a:bodyPr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1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298342" y="266309"/>
              <a:ext cx="4176800" cy="50184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6188" tIns="76188" rIns="76188" bIns="76188" anchor="ctr" anchorCtr="0">
              <a:noAutofit/>
            </a:bodyPr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1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9" name="Google Shape;229;p15"/>
            <p:cNvSpPr txBox="1"/>
            <p:nvPr/>
          </p:nvSpPr>
          <p:spPr>
            <a:xfrm>
              <a:off x="322840" y="290807"/>
              <a:ext cx="4127804" cy="4528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1542" tIns="0" rIns="131542" bIns="0" anchor="ctr" anchorCtr="0">
              <a:noAutofit/>
            </a:bodyPr>
            <a:lstStyle/>
            <a:p>
              <a:pPr marL="0" marR="0" lvl="0" indent="0" algn="l" defTabSz="76197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41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Magdalena medio (proveedores conocidos) </a:t>
              </a:r>
              <a:endParaRPr kumimoji="0" sz="141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0" y="1288349"/>
              <a:ext cx="5966858" cy="4284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65EE1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6188" tIns="76188" rIns="76188" bIns="76188" anchor="ctr" anchorCtr="0">
              <a:noAutofit/>
            </a:bodyPr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1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298342" y="1037429"/>
              <a:ext cx="4176800" cy="501840"/>
            </a:xfrm>
            <a:prstGeom prst="roundRect">
              <a:avLst>
                <a:gd name="adj" fmla="val 16667"/>
              </a:avLst>
            </a:prstGeom>
            <a:solidFill>
              <a:srgbClr val="65EE1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6188" tIns="76188" rIns="76188" bIns="76188" anchor="ctr" anchorCtr="0">
              <a:noAutofit/>
            </a:bodyPr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1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2" name="Google Shape;232;p15"/>
            <p:cNvSpPr txBox="1"/>
            <p:nvPr/>
          </p:nvSpPr>
          <p:spPr>
            <a:xfrm>
              <a:off x="322840" y="1061927"/>
              <a:ext cx="4127804" cy="4528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1542" tIns="0" rIns="131542" bIns="0" anchor="ctr" anchorCtr="0">
              <a:noAutofit/>
            </a:bodyPr>
            <a:lstStyle/>
            <a:p>
              <a:pPr marL="0" marR="0" lvl="0" indent="0" algn="l" defTabSz="76197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41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Meta (proveedores conocidos)</a:t>
              </a:r>
              <a:endParaRPr kumimoji="0" sz="141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0" y="2059469"/>
              <a:ext cx="5966858" cy="4284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3DE1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6188" tIns="76188" rIns="76188" bIns="76188" anchor="ctr" anchorCtr="0">
              <a:noAutofit/>
            </a:bodyPr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1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298342" y="1808549"/>
              <a:ext cx="4176800" cy="501840"/>
            </a:xfrm>
            <a:prstGeom prst="roundRect">
              <a:avLst>
                <a:gd name="adj" fmla="val 16667"/>
              </a:avLst>
            </a:prstGeom>
            <a:solidFill>
              <a:srgbClr val="3DE1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6188" tIns="76188" rIns="76188" bIns="76188" anchor="ctr" anchorCtr="0">
              <a:noAutofit/>
            </a:bodyPr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1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5" name="Google Shape;235;p15"/>
            <p:cNvSpPr txBox="1"/>
            <p:nvPr/>
          </p:nvSpPr>
          <p:spPr>
            <a:xfrm>
              <a:off x="322840" y="1833047"/>
              <a:ext cx="4127804" cy="4528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1542" tIns="0" rIns="131542" bIns="0" anchor="ctr" anchorCtr="0">
              <a:noAutofit/>
            </a:bodyPr>
            <a:lstStyle/>
            <a:p>
              <a:pPr marL="0" marR="0" lvl="0" indent="0" algn="l" defTabSz="76197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41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Casanare (Yopal-Subasta)</a:t>
              </a:r>
              <a:endParaRPr kumimoji="0" sz="141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0" y="2830589"/>
              <a:ext cx="5966858" cy="4284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5999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6188" tIns="76188" rIns="76188" bIns="76188" anchor="ctr" anchorCtr="0">
              <a:noAutofit/>
            </a:bodyPr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1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237;p15"/>
            <p:cNvSpPr/>
            <p:nvPr/>
          </p:nvSpPr>
          <p:spPr>
            <a:xfrm>
              <a:off x="298342" y="2579669"/>
              <a:ext cx="4176800" cy="501840"/>
            </a:xfrm>
            <a:prstGeom prst="roundRect">
              <a:avLst>
                <a:gd name="adj" fmla="val 16667"/>
              </a:avLst>
            </a:prstGeom>
            <a:solidFill>
              <a:srgbClr val="5999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6188" tIns="76188" rIns="76188" bIns="76188" anchor="ctr" anchorCtr="0">
              <a:noAutofit/>
            </a:bodyPr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1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8" name="Google Shape;238;p15"/>
            <p:cNvSpPr txBox="1"/>
            <p:nvPr/>
          </p:nvSpPr>
          <p:spPr>
            <a:xfrm>
              <a:off x="322840" y="2604167"/>
              <a:ext cx="4127804" cy="4528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1542" tIns="0" rIns="131542" bIns="0" anchor="ctr" anchorCtr="0">
              <a:noAutofit/>
            </a:bodyPr>
            <a:lstStyle/>
            <a:p>
              <a:pPr marL="0" marR="0" lvl="0" indent="0" algn="l" defTabSz="76197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41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Córdoba*</a:t>
              </a:r>
              <a:endParaRPr kumimoji="0" sz="141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1" name="Google Shape;241;p15"/>
          <p:cNvSpPr/>
          <p:nvPr/>
        </p:nvSpPr>
        <p:spPr>
          <a:xfrm>
            <a:off x="1232065" y="5229127"/>
            <a:ext cx="3931062" cy="54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algn="l"/>
            <a:r>
              <a:rPr lang="es-ES" sz="2000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180 animales / semana (Bucana)</a:t>
            </a:r>
          </a:p>
          <a:p>
            <a:pPr algn="l"/>
            <a:r>
              <a:rPr lang="es-ES" sz="2000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  60 animales / semana (Pavo)</a:t>
            </a:r>
          </a:p>
        </p:txBody>
      </p:sp>
      <p:sp>
        <p:nvSpPr>
          <p:cNvPr id="2" name="Google Shape;225;p15">
            <a:extLst>
              <a:ext uri="{FF2B5EF4-FFF2-40B4-BE49-F238E27FC236}">
                <a16:creationId xmlns:a16="http://schemas.microsoft.com/office/drawing/2014/main" id="{DC8763A9-AF93-0A64-93F8-A81F41E93670}"/>
              </a:ext>
            </a:extLst>
          </p:cNvPr>
          <p:cNvSpPr/>
          <p:nvPr/>
        </p:nvSpPr>
        <p:spPr>
          <a:xfrm>
            <a:off x="6455979" y="1236674"/>
            <a:ext cx="4972382" cy="578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708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rPr>
              <a:t>Transporte Propio 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38512F"/>
              </a:solidFill>
              <a:effectLst/>
              <a:uLnTx/>
              <a:uFillTx/>
              <a:latin typeface="Lora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7E426F5-DF2F-CB57-DF5A-541C9C9199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875"/>
          <a:stretch/>
        </p:blipFill>
        <p:spPr>
          <a:xfrm>
            <a:off x="7550005" y="3130482"/>
            <a:ext cx="2561319" cy="2398290"/>
          </a:xfrm>
          <a:prstGeom prst="rect">
            <a:avLst/>
          </a:prstGeom>
        </p:spPr>
      </p:pic>
      <p:sp>
        <p:nvSpPr>
          <p:cNvPr id="4" name="Google Shape;242;p15">
            <a:extLst>
              <a:ext uri="{FF2B5EF4-FFF2-40B4-BE49-F238E27FC236}">
                <a16:creationId xmlns:a16="http://schemas.microsoft.com/office/drawing/2014/main" id="{1ADE07F4-0B38-5C4E-077E-876062CF60BF}"/>
              </a:ext>
            </a:extLst>
          </p:cNvPr>
          <p:cNvSpPr/>
          <p:nvPr/>
        </p:nvSpPr>
        <p:spPr>
          <a:xfrm>
            <a:off x="6976638" y="5605525"/>
            <a:ext cx="3931063" cy="42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rPr>
              <a:t>Sistema de aspersión de agua (reducción de estres)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38512F"/>
              </a:solidFill>
              <a:effectLst/>
              <a:uLnTx/>
              <a:uFillTx/>
              <a:latin typeface="Lora"/>
              <a:ea typeface="Calibri"/>
              <a:cs typeface="Calibri"/>
              <a:sym typeface="Arial"/>
            </a:endParaRPr>
          </a:p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rPr>
              <a:t>Bajas cargas - </a:t>
            </a:r>
            <a:r>
              <a:rPr kumimoji="0" lang="en-US" sz="1000" b="0" i="0" u="none" strike="noStrike" kern="0" cap="none" spc="0" normalizeH="0" baseline="0" noProof="0" dirty="0" err="1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rPr>
              <a:t>suministro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rPr>
              <a:t> de heno y agua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38512F"/>
              </a:solidFill>
              <a:effectLst/>
              <a:uLnTx/>
              <a:uFillTx/>
              <a:latin typeface="Lora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42;p15">
            <a:extLst>
              <a:ext uri="{FF2B5EF4-FFF2-40B4-BE49-F238E27FC236}">
                <a16:creationId xmlns:a16="http://schemas.microsoft.com/office/drawing/2014/main" id="{3C576373-B3E1-160D-C18E-8BBD3C2899F0}"/>
              </a:ext>
            </a:extLst>
          </p:cNvPr>
          <p:cNvSpPr/>
          <p:nvPr/>
        </p:nvSpPr>
        <p:spPr>
          <a:xfrm>
            <a:off x="6288888" y="1839961"/>
            <a:ext cx="5083555" cy="54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s-ES" sz="1600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El transporte operado por nosotros garantiza condiciones superiores post mortem de carne gracias a sus sistemas de reducción de estrés animal por alimentación , riego , reducción campo visual y manejo temperatura.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ora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03020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06879" y="6017301"/>
            <a:ext cx="860169" cy="6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6"/>
          <p:cNvSpPr/>
          <p:nvPr/>
        </p:nvSpPr>
        <p:spPr>
          <a:xfrm>
            <a:off x="2099965" y="637212"/>
            <a:ext cx="7948448" cy="589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2427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rPr>
              <a:t>Sostenibilidad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38512F"/>
              </a:solidFill>
              <a:effectLst/>
              <a:uLnTx/>
              <a:uFillTx/>
              <a:latin typeface="Lora"/>
              <a:ea typeface="Calibri"/>
              <a:cs typeface="Calibri"/>
              <a:sym typeface="Calibri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7650A69-03F7-459E-90F6-520D696DE4B9}"/>
              </a:ext>
            </a:extLst>
          </p:cNvPr>
          <p:cNvGrpSpPr/>
          <p:nvPr/>
        </p:nvGrpSpPr>
        <p:grpSpPr>
          <a:xfrm>
            <a:off x="2420628" y="1380013"/>
            <a:ext cx="7228199" cy="1731191"/>
            <a:chOff x="2420628" y="1453901"/>
            <a:chExt cx="7228199" cy="1731191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97A1C965-4749-1389-CAB6-C5E651919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20628" y="1453901"/>
              <a:ext cx="1269307" cy="1263616"/>
            </a:xfrm>
            <a:prstGeom prst="rect">
              <a:avLst/>
            </a:prstGeom>
          </p:spPr>
        </p:pic>
        <p:sp>
          <p:nvSpPr>
            <p:cNvPr id="4" name="Google Shape;225;p15">
              <a:extLst>
                <a:ext uri="{FF2B5EF4-FFF2-40B4-BE49-F238E27FC236}">
                  <a16:creationId xmlns:a16="http://schemas.microsoft.com/office/drawing/2014/main" id="{15C43906-0552-3118-03A1-3819F41E437B}"/>
                </a:ext>
              </a:extLst>
            </p:cNvPr>
            <p:cNvSpPr/>
            <p:nvPr/>
          </p:nvSpPr>
          <p:spPr>
            <a:xfrm>
              <a:off x="2522074" y="2771215"/>
              <a:ext cx="1153247" cy="3606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noAutofit/>
            </a:bodyPr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8512F"/>
                  </a:solidFill>
                  <a:effectLst/>
                  <a:uLnTx/>
                  <a:uFillTx/>
                  <a:latin typeface="Lora"/>
                  <a:ea typeface="Calibri"/>
                  <a:cs typeface="Calibri"/>
                  <a:sym typeface="Calibri"/>
                </a:rPr>
                <a:t>20 practicas</a:t>
              </a:r>
            </a:p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8512F"/>
                  </a:solidFill>
                  <a:effectLst/>
                  <a:uLnTx/>
                  <a:uFillTx/>
                  <a:latin typeface="Lora"/>
                  <a:ea typeface="Calibri"/>
                  <a:cs typeface="Calibri"/>
                  <a:sym typeface="Calibri"/>
                </a:rPr>
                <a:t>9 criticas  </a:t>
              </a: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8861B452-5D11-81B6-EE50-D52DC4382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51328" y="1467594"/>
              <a:ext cx="1323932" cy="1261384"/>
            </a:xfrm>
            <a:prstGeom prst="rect">
              <a:avLst/>
            </a:prstGeom>
          </p:spPr>
        </p:pic>
        <p:sp>
          <p:nvSpPr>
            <p:cNvPr id="8" name="Google Shape;225;p15">
              <a:extLst>
                <a:ext uri="{FF2B5EF4-FFF2-40B4-BE49-F238E27FC236}">
                  <a16:creationId xmlns:a16="http://schemas.microsoft.com/office/drawing/2014/main" id="{D32564F5-2A7A-4C68-A7CA-BEE2DF3CF8BF}"/>
                </a:ext>
              </a:extLst>
            </p:cNvPr>
            <p:cNvSpPr/>
            <p:nvPr/>
          </p:nvSpPr>
          <p:spPr>
            <a:xfrm>
              <a:off x="4118684" y="2782214"/>
              <a:ext cx="1153247" cy="3606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noAutofit/>
            </a:bodyPr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8512F"/>
                  </a:solidFill>
                  <a:effectLst/>
                  <a:uLnTx/>
                  <a:uFillTx/>
                  <a:latin typeface="Lora"/>
                  <a:ea typeface="Calibri"/>
                  <a:cs typeface="Calibri"/>
                  <a:sym typeface="Calibri"/>
                </a:rPr>
                <a:t>10 practicas</a:t>
              </a:r>
            </a:p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8512F"/>
                  </a:solidFill>
                  <a:effectLst/>
                  <a:uLnTx/>
                  <a:uFillTx/>
                  <a:latin typeface="Lora"/>
                  <a:ea typeface="Calibri"/>
                  <a:cs typeface="Calibri"/>
                  <a:sym typeface="Calibri"/>
                </a:rPr>
                <a:t>3 criticas  </a:t>
              </a: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225;p15">
              <a:extLst>
                <a:ext uri="{FF2B5EF4-FFF2-40B4-BE49-F238E27FC236}">
                  <a16:creationId xmlns:a16="http://schemas.microsoft.com/office/drawing/2014/main" id="{49A758FC-493B-163E-07E8-77376CFA5ADA}"/>
                </a:ext>
              </a:extLst>
            </p:cNvPr>
            <p:cNvSpPr/>
            <p:nvPr/>
          </p:nvSpPr>
          <p:spPr>
            <a:xfrm>
              <a:off x="5519376" y="2796300"/>
              <a:ext cx="1153247" cy="3606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noAutofit/>
            </a:bodyPr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8512F"/>
                  </a:solidFill>
                  <a:effectLst/>
                  <a:uLnTx/>
                  <a:uFillTx/>
                  <a:latin typeface="Lora"/>
                  <a:ea typeface="Calibri"/>
                  <a:cs typeface="Calibri"/>
                  <a:sym typeface="Calibri"/>
                </a:rPr>
                <a:t>10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8512F"/>
                  </a:solidFill>
                  <a:effectLst/>
                  <a:uLnTx/>
                  <a:uFillTx/>
                  <a:latin typeface="Lora"/>
                  <a:ea typeface="Calibri"/>
                  <a:cs typeface="Calibri"/>
                  <a:sym typeface="Calibri"/>
                </a:rPr>
                <a:t>practicas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endParaRPr>
            </a:p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8512F"/>
                  </a:solidFill>
                  <a:effectLst/>
                  <a:uLnTx/>
                  <a:uFillTx/>
                  <a:latin typeface="Lora"/>
                  <a:ea typeface="Calibri"/>
                  <a:cs typeface="Calibri"/>
                  <a:sym typeface="Calibri"/>
                </a:rPr>
                <a:t>3 criticas  </a:t>
              </a: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21506B64-0418-7B5B-EFAA-C12E6902A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87706" y="1456595"/>
              <a:ext cx="1372967" cy="1261384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E8C97CC2-B5F1-DAB2-BB06-601C7742F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97890" y="1467594"/>
              <a:ext cx="1269307" cy="1227308"/>
            </a:xfrm>
            <a:prstGeom prst="rect">
              <a:avLst/>
            </a:prstGeom>
          </p:spPr>
        </p:pic>
        <p:sp>
          <p:nvSpPr>
            <p:cNvPr id="15" name="Google Shape;225;p15">
              <a:extLst>
                <a:ext uri="{FF2B5EF4-FFF2-40B4-BE49-F238E27FC236}">
                  <a16:creationId xmlns:a16="http://schemas.microsoft.com/office/drawing/2014/main" id="{921265E7-446C-78FA-5EDA-528FBEBDEECF}"/>
                </a:ext>
              </a:extLst>
            </p:cNvPr>
            <p:cNvSpPr/>
            <p:nvPr/>
          </p:nvSpPr>
          <p:spPr>
            <a:xfrm>
              <a:off x="6983690" y="2804420"/>
              <a:ext cx="1153247" cy="3606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noAutofit/>
            </a:bodyPr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8512F"/>
                  </a:solidFill>
                  <a:effectLst/>
                  <a:uLnTx/>
                  <a:uFillTx/>
                  <a:latin typeface="Lora"/>
                  <a:ea typeface="Calibri"/>
                  <a:cs typeface="Calibri"/>
                  <a:sym typeface="Calibri"/>
                </a:rPr>
                <a:t>10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8512F"/>
                  </a:solidFill>
                  <a:effectLst/>
                  <a:uLnTx/>
                  <a:uFillTx/>
                  <a:latin typeface="Lora"/>
                  <a:ea typeface="Calibri"/>
                  <a:cs typeface="Calibri"/>
                  <a:sym typeface="Calibri"/>
                </a:rPr>
                <a:t>practicas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endParaRPr>
            </a:p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8512F"/>
                  </a:solidFill>
                  <a:effectLst/>
                  <a:uLnTx/>
                  <a:uFillTx/>
                  <a:latin typeface="Lora"/>
                  <a:ea typeface="Calibri"/>
                  <a:cs typeface="Calibri"/>
                  <a:sym typeface="Calibri"/>
                </a:rPr>
                <a:t>3 criticas  </a:t>
              </a: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958CC9D5-368B-5C53-1FA6-D0BF36655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04414" y="1496093"/>
              <a:ext cx="1344413" cy="1198809"/>
            </a:xfrm>
            <a:prstGeom prst="rect">
              <a:avLst/>
            </a:prstGeom>
          </p:spPr>
        </p:pic>
        <p:sp>
          <p:nvSpPr>
            <p:cNvPr id="18" name="Google Shape;225;p15">
              <a:extLst>
                <a:ext uri="{FF2B5EF4-FFF2-40B4-BE49-F238E27FC236}">
                  <a16:creationId xmlns:a16="http://schemas.microsoft.com/office/drawing/2014/main" id="{BFCD3CFE-26C3-970F-BB03-CB7904D002C3}"/>
                </a:ext>
              </a:extLst>
            </p:cNvPr>
            <p:cNvSpPr/>
            <p:nvPr/>
          </p:nvSpPr>
          <p:spPr>
            <a:xfrm>
              <a:off x="8495580" y="2824408"/>
              <a:ext cx="1153247" cy="3606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noAutofit/>
            </a:bodyPr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8512F"/>
                  </a:solidFill>
                  <a:effectLst/>
                  <a:uLnTx/>
                  <a:uFillTx/>
                  <a:latin typeface="Lora"/>
                  <a:ea typeface="Calibri"/>
                  <a:cs typeface="Calibri"/>
                  <a:sym typeface="Calibri"/>
                </a:rPr>
                <a:t>2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8512F"/>
                  </a:solidFill>
                  <a:effectLst/>
                  <a:uLnTx/>
                  <a:uFillTx/>
                  <a:latin typeface="Lora"/>
                  <a:ea typeface="Calibri"/>
                  <a:cs typeface="Calibri"/>
                  <a:sym typeface="Calibri"/>
                </a:rPr>
                <a:t>practicas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DFF5C44-295F-BEAD-FE34-A47F194742D6}"/>
              </a:ext>
            </a:extLst>
          </p:cNvPr>
          <p:cNvGrpSpPr/>
          <p:nvPr/>
        </p:nvGrpSpPr>
        <p:grpSpPr>
          <a:xfrm>
            <a:off x="1105497" y="3499994"/>
            <a:ext cx="10299383" cy="2151814"/>
            <a:chOff x="1105497" y="3749366"/>
            <a:chExt cx="10299383" cy="2151814"/>
          </a:xfrm>
        </p:grpSpPr>
        <p:pic>
          <p:nvPicPr>
            <p:cNvPr id="19" name="Google Shape;272;p18">
              <a:extLst>
                <a:ext uri="{FF2B5EF4-FFF2-40B4-BE49-F238E27FC236}">
                  <a16:creationId xmlns:a16="http://schemas.microsoft.com/office/drawing/2014/main" id="{B704AA8B-0B30-A35B-63A4-02E2C161452D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105497" y="3749511"/>
              <a:ext cx="3080495" cy="2151669"/>
            </a:xfrm>
            <a:prstGeom prst="rect">
              <a:avLst/>
            </a:prstGeom>
            <a:ln w="3175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0" name="Google Shape;273;p18">
              <a:extLst>
                <a:ext uri="{FF2B5EF4-FFF2-40B4-BE49-F238E27FC236}">
                  <a16:creationId xmlns:a16="http://schemas.microsoft.com/office/drawing/2014/main" id="{A02D8866-05EC-236F-8E84-4F4347038BAC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403591" y="3749511"/>
              <a:ext cx="3384818" cy="2151668"/>
            </a:xfrm>
            <a:prstGeom prst="rect">
              <a:avLst/>
            </a:prstGeom>
            <a:ln w="3175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1" name="Google Shape;283;p19">
              <a:extLst>
                <a:ext uri="{FF2B5EF4-FFF2-40B4-BE49-F238E27FC236}">
                  <a16:creationId xmlns:a16="http://schemas.microsoft.com/office/drawing/2014/main" id="{5304DCC7-36CB-AC06-C44B-CF33DC292A2F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103717" y="3749366"/>
              <a:ext cx="3301163" cy="2151668"/>
            </a:xfrm>
            <a:prstGeom prst="rect">
              <a:avLst/>
            </a:prstGeom>
            <a:ln w="3175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22" name="Google Shape;271;p18" descr="preencoded.png">
            <a:extLst>
              <a:ext uri="{FF2B5EF4-FFF2-40B4-BE49-F238E27FC236}">
                <a16:creationId xmlns:a16="http://schemas.microsoft.com/office/drawing/2014/main" id="{8DEFE6A4-7C5C-F907-44F1-A1337368E077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835134" y="6072136"/>
            <a:ext cx="1883568" cy="60792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42;p15">
            <a:extLst>
              <a:ext uri="{FF2B5EF4-FFF2-40B4-BE49-F238E27FC236}">
                <a16:creationId xmlns:a16="http://schemas.microsoft.com/office/drawing/2014/main" id="{9FBB8BE1-08C6-1E5B-2032-8CD18AB4ACF8}"/>
              </a:ext>
            </a:extLst>
          </p:cNvPr>
          <p:cNvSpPr/>
          <p:nvPr/>
        </p:nvSpPr>
        <p:spPr>
          <a:xfrm>
            <a:off x="2647123" y="5718836"/>
            <a:ext cx="6897751" cy="42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s-ES" sz="10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Somos la primera marca de carne Colombiana que cuenta con estimación de Emisiones GEI validadas científicamente. 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38512F"/>
              </a:solidFill>
              <a:effectLst/>
              <a:uLnTx/>
              <a:uFillTx/>
              <a:latin typeface="Lora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755198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72356" y="1149800"/>
            <a:ext cx="7455702" cy="4726967"/>
          </a:xfrm>
          <a:prstGeom prst="rect">
            <a:avLst/>
          </a:prstGeom>
          <a:ln w="6350" cap="sq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Google Shape;485;p32">
            <a:extLst>
              <a:ext uri="{FF2B5EF4-FFF2-40B4-BE49-F238E27FC236}">
                <a16:creationId xmlns:a16="http://schemas.microsoft.com/office/drawing/2014/main" id="{E775112A-8AC4-502D-3611-0842155BC3A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94276" y="6123559"/>
            <a:ext cx="997818" cy="418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83;p32">
            <a:extLst>
              <a:ext uri="{FF2B5EF4-FFF2-40B4-BE49-F238E27FC236}">
                <a16:creationId xmlns:a16="http://schemas.microsoft.com/office/drawing/2014/main" id="{80ACD738-1F89-3156-4CAC-083AEE71242A}"/>
              </a:ext>
            </a:extLst>
          </p:cNvPr>
          <p:cNvSpPr/>
          <p:nvPr/>
        </p:nvSpPr>
        <p:spPr>
          <a:xfrm>
            <a:off x="603315" y="356433"/>
            <a:ext cx="11236751" cy="649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24272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400"/>
              <a:buFontTx/>
              <a:buNone/>
              <a:tabLst/>
              <a:defRPr/>
            </a:pP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Lora"/>
              </a:rPr>
              <a:t>Monitoreo De La Cobertura Arborea En La Cadena De Proveedores</a:t>
            </a:r>
            <a:endParaRPr kumimoji="0" lang="es-E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2BAB3F3-3616-90F3-5C05-B60AADE97A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5855" y="6096543"/>
            <a:ext cx="476846" cy="47253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767BF4F-E543-B7AB-BC80-3F2CA58DD4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214" t="7093" r="2819"/>
          <a:stretch/>
        </p:blipFill>
        <p:spPr>
          <a:xfrm>
            <a:off x="3283124" y="6096598"/>
            <a:ext cx="389232" cy="4831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C7C09D0-7322-7D7C-CED5-52804E8B5B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81" t="5486"/>
          <a:stretch/>
        </p:blipFill>
        <p:spPr>
          <a:xfrm>
            <a:off x="3853620" y="6114902"/>
            <a:ext cx="389232" cy="38666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9EF7909-8929-D45B-A6BF-1B957A5EDE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3658" y="6036779"/>
            <a:ext cx="1304684" cy="47296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E4E262E-0273-AE3C-3219-FCBE118399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7152" y="6105141"/>
            <a:ext cx="998448" cy="38996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D7D1FAE-E63A-FE3E-ED96-E5FA9B8456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23780" y="6052627"/>
            <a:ext cx="409799" cy="511458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B6E2E3EE-0C05-5D13-B02B-D3F523FB1410}"/>
              </a:ext>
            </a:extLst>
          </p:cNvPr>
          <p:cNvSpPr txBox="1"/>
          <p:nvPr/>
        </p:nvSpPr>
        <p:spPr>
          <a:xfrm>
            <a:off x="437060" y="3716111"/>
            <a:ext cx="30926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ea typeface="Calibri"/>
                <a:cs typeface="Calibri"/>
              </a:rPr>
              <a:t>Guía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ea typeface="Calibri"/>
                <a:cs typeface="Calibri"/>
              </a:rPr>
              <a:t>de movilización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1" i="0" u="none" strike="noStrike" kern="0" cap="none" spc="0" normalizeH="0" baseline="0" noProof="0" dirty="0">
              <a:ln>
                <a:noFill/>
              </a:ln>
              <a:solidFill>
                <a:srgbClr val="38512F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ea typeface="Calibri"/>
                <a:cs typeface="Calibri"/>
              </a:rPr>
              <a:t>Coordenadas de georreferenciación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ea typeface="Calibri"/>
                <a:cs typeface="Calibri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ea typeface="Calibri"/>
                <a:cs typeface="Calibri"/>
              </a:rPr>
              <a:t>Número predial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E944398-8226-C763-3840-A934849A231B}"/>
              </a:ext>
            </a:extLst>
          </p:cNvPr>
          <p:cNvGrpSpPr/>
          <p:nvPr/>
        </p:nvGrpSpPr>
        <p:grpSpPr>
          <a:xfrm>
            <a:off x="603315" y="2001018"/>
            <a:ext cx="2327675" cy="1005201"/>
            <a:chOff x="928954" y="1935537"/>
            <a:chExt cx="2327675" cy="1005201"/>
          </a:xfrm>
        </p:grpSpPr>
        <p:pic>
          <p:nvPicPr>
            <p:cNvPr id="496" name="Google Shape;496;p33" descr="preencoded.png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28954" y="1935537"/>
              <a:ext cx="2327675" cy="6501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719AF46F-EB6E-110D-8FBA-196B04593AED}"/>
                </a:ext>
              </a:extLst>
            </p:cNvPr>
            <p:cNvSpPr txBox="1"/>
            <p:nvPr/>
          </p:nvSpPr>
          <p:spPr>
            <a:xfrm>
              <a:off x="1200584" y="2694517"/>
              <a:ext cx="17844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2017</a:t>
              </a:r>
              <a:endParaRPr kumimoji="0" lang="es-CO" sz="1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2" name="Imagen 31">
            <a:extLst>
              <a:ext uri="{FF2B5EF4-FFF2-40B4-BE49-F238E27FC236}">
                <a16:creationId xmlns:a16="http://schemas.microsoft.com/office/drawing/2014/main" id="{18B32D9E-830E-D784-A792-2BFD5D0BA8E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4903" y="6113064"/>
            <a:ext cx="864350" cy="41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7679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0FF32DC-C194-596C-ACD1-E2F9B9BB63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0476" y="991910"/>
            <a:ext cx="4076238" cy="4980473"/>
          </a:xfrm>
          <a:prstGeom prst="rect">
            <a:avLst/>
          </a:prstGeom>
          <a:ln w="6350" cap="sq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Google Shape;485;p32">
            <a:extLst>
              <a:ext uri="{FF2B5EF4-FFF2-40B4-BE49-F238E27FC236}">
                <a16:creationId xmlns:a16="http://schemas.microsoft.com/office/drawing/2014/main" id="{E775112A-8AC4-502D-3611-0842155BC3A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94276" y="6123559"/>
            <a:ext cx="997818" cy="418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83;p32">
            <a:extLst>
              <a:ext uri="{FF2B5EF4-FFF2-40B4-BE49-F238E27FC236}">
                <a16:creationId xmlns:a16="http://schemas.microsoft.com/office/drawing/2014/main" id="{80ACD738-1F89-3156-4CAC-083AEE71242A}"/>
              </a:ext>
            </a:extLst>
          </p:cNvPr>
          <p:cNvSpPr/>
          <p:nvPr/>
        </p:nvSpPr>
        <p:spPr>
          <a:xfrm>
            <a:off x="603315" y="356433"/>
            <a:ext cx="11236751" cy="649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24272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400"/>
              <a:buFontTx/>
              <a:buNone/>
              <a:tabLst/>
              <a:defRPr/>
            </a:pP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Lora"/>
              </a:rPr>
              <a:t>Monitoreo De La Cobertura Arborea En La Cadena De Proveedores</a:t>
            </a:r>
            <a:endParaRPr kumimoji="0" lang="es-E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2BAB3F3-3616-90F3-5C05-B60AADE97A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5855" y="6096543"/>
            <a:ext cx="476846" cy="47253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767BF4F-E543-B7AB-BC80-3F2CA58DD4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214" t="7093" r="2819"/>
          <a:stretch/>
        </p:blipFill>
        <p:spPr>
          <a:xfrm>
            <a:off x="3283124" y="6096598"/>
            <a:ext cx="389232" cy="4831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C7C09D0-7322-7D7C-CED5-52804E8B5B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81" t="5486"/>
          <a:stretch/>
        </p:blipFill>
        <p:spPr>
          <a:xfrm>
            <a:off x="3853620" y="6114902"/>
            <a:ext cx="389232" cy="38666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9EF7909-8929-D45B-A6BF-1B957A5EDE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3658" y="6036779"/>
            <a:ext cx="1304684" cy="47296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E4E262E-0273-AE3C-3219-FCBE118399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7152" y="6105141"/>
            <a:ext cx="998448" cy="38996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D7D1FAE-E63A-FE3E-ED96-E5FA9B8456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23780" y="6052627"/>
            <a:ext cx="409799" cy="511458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B6E2E3EE-0C05-5D13-B02B-D3F523FB1410}"/>
              </a:ext>
            </a:extLst>
          </p:cNvPr>
          <p:cNvSpPr txBox="1"/>
          <p:nvPr/>
        </p:nvSpPr>
        <p:spPr>
          <a:xfrm>
            <a:off x="579733" y="1907692"/>
            <a:ext cx="34196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dirty="0">
                <a:solidFill>
                  <a:schemeClr val="accent6">
                    <a:lumMod val="50000"/>
                  </a:schemeClr>
                </a:solidFill>
              </a:rPr>
              <a:t>Nuestro equipo de I+D y junto a </a:t>
            </a:r>
            <a:r>
              <a:rPr lang="es-ES" sz="1200" dirty="0" err="1">
                <a:solidFill>
                  <a:schemeClr val="accent6">
                    <a:lumMod val="50000"/>
                  </a:schemeClr>
                </a:solidFill>
              </a:rPr>
              <a:t>partners</a:t>
            </a:r>
            <a:r>
              <a:rPr lang="es-ES" sz="1200" dirty="0">
                <a:solidFill>
                  <a:schemeClr val="accent6">
                    <a:lumMod val="50000"/>
                  </a:schemeClr>
                </a:solidFill>
              </a:rPr>
              <a:t> tecnológicos y ambientales desarrollamos  una plataforma propia para el Monitoreo de la deforestación, frontera agrícola, caracterización ambiental y aptitudes productivas. </a:t>
            </a:r>
          </a:p>
          <a:p>
            <a:pPr>
              <a:lnSpc>
                <a:spcPct val="150000"/>
              </a:lnSpc>
            </a:pPr>
            <a:endParaRPr lang="es-ES" sz="1200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s-ES" sz="1200" dirty="0">
                <a:solidFill>
                  <a:schemeClr val="accent6">
                    <a:lumMod val="50000"/>
                  </a:schemeClr>
                </a:solidFill>
              </a:rPr>
              <a:t>Esta es la plataforma más completa del país pues integra la información de IDEAM - UPRA-GLOBAL FORESTAL WATCH e IGAC , teniendo así la disponibilidad de más de 3 millones de predios agropecuarios.</a:t>
            </a:r>
          </a:p>
          <a:p>
            <a:br>
              <a:rPr lang="es-ES" sz="1200" dirty="0">
                <a:solidFill>
                  <a:schemeClr val="accent6">
                    <a:lumMod val="50000"/>
                  </a:schemeClr>
                </a:solidFill>
              </a:rPr>
            </a:br>
            <a:endParaRPr kumimoji="0" lang="es-ES" sz="12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ora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18B32D9E-830E-D784-A792-2BFD5D0BA8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54903" y="6113064"/>
            <a:ext cx="864350" cy="410157"/>
          </a:xfrm>
          <a:prstGeom prst="rect">
            <a:avLst/>
          </a:prstGeom>
        </p:spPr>
      </p:pic>
      <p:sp>
        <p:nvSpPr>
          <p:cNvPr id="2" name="CuadroTexto 20">
            <a:extLst>
              <a:ext uri="{FF2B5EF4-FFF2-40B4-BE49-F238E27FC236}">
                <a16:creationId xmlns:a16="http://schemas.microsoft.com/office/drawing/2014/main" id="{12DE6EE0-7E7B-307A-E7A9-CF825565FD3E}"/>
              </a:ext>
            </a:extLst>
          </p:cNvPr>
          <p:cNvSpPr txBox="1"/>
          <p:nvPr/>
        </p:nvSpPr>
        <p:spPr>
          <a:xfrm>
            <a:off x="8414263" y="2984423"/>
            <a:ext cx="3419612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En Colombia únicamente Minerva </a:t>
            </a:r>
            <a:r>
              <a:rPr lang="es-ES" sz="1200" b="0" i="0" dirty="0" err="1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Foods</a:t>
            </a:r>
            <a:r>
              <a:rPr lang="es-ES" sz="1200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y Carnatural cuentan con una herramienta de prestaciones y alcance de este tipo.</a:t>
            </a:r>
            <a:endParaRPr lang="es-E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152801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2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1776" y="831273"/>
            <a:ext cx="7948448" cy="5111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6417" y="6014036"/>
            <a:ext cx="2283074" cy="681457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0"/>
          <p:cNvSpPr/>
          <p:nvPr/>
        </p:nvSpPr>
        <p:spPr>
          <a:xfrm>
            <a:off x="2121776" y="277713"/>
            <a:ext cx="7948448" cy="1285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24272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400"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AVAL GANSO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640859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2358" y="1970686"/>
            <a:ext cx="3935980" cy="1143594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1"/>
          <p:cNvSpPr/>
          <p:nvPr/>
        </p:nvSpPr>
        <p:spPr>
          <a:xfrm>
            <a:off x="499621" y="438134"/>
            <a:ext cx="11444140" cy="989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24272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400"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Articulación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Institucional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21" descr="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18100" y="1541889"/>
            <a:ext cx="2169488" cy="2075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87589" y="1549560"/>
            <a:ext cx="1964769" cy="2067457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1"/>
          <p:cNvSpPr txBox="1"/>
          <p:nvPr/>
        </p:nvSpPr>
        <p:spPr>
          <a:xfrm>
            <a:off x="1243264" y="4229781"/>
            <a:ext cx="9700883" cy="477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Proyecto Implementación de hojas de ruta de potenciales de conservación en fincas ganaderas en los departamentos de Meta y Casanare</a:t>
            </a:r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</p:txBody>
      </p:sp>
      <p:sp>
        <p:nvSpPr>
          <p:cNvPr id="304" name="Google Shape;304;p21"/>
          <p:cNvSpPr txBox="1"/>
          <p:nvPr/>
        </p:nvSpPr>
        <p:spPr>
          <a:xfrm>
            <a:off x="1601915" y="5053431"/>
            <a:ext cx="9804517" cy="276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Hoja de ruta para la implementación de acciones orientadas hacia la conservación de la biodiversidad</a:t>
            </a:r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</p:txBody>
      </p:sp>
      <p:sp>
        <p:nvSpPr>
          <p:cNvPr id="305" name="Google Shape;305;p21"/>
          <p:cNvSpPr txBox="1"/>
          <p:nvPr/>
        </p:nvSpPr>
        <p:spPr>
          <a:xfrm>
            <a:off x="4152246" y="4732518"/>
            <a:ext cx="3882917" cy="276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Financiación: Reino Unido ( 500000 £)</a:t>
            </a:r>
            <a:endParaRPr kumimoji="0" sz="1667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21"/>
          <p:cNvSpPr txBox="1"/>
          <p:nvPr/>
        </p:nvSpPr>
        <p:spPr>
          <a:xfrm>
            <a:off x="1243264" y="5371303"/>
            <a:ext cx="9700883" cy="58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667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Financiación en Hda La Bucana  (15011 £) </a:t>
            </a:r>
            <a:endParaRPr kumimoji="0" sz="1667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667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894608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2"/>
          <p:cNvSpPr/>
          <p:nvPr/>
        </p:nvSpPr>
        <p:spPr>
          <a:xfrm>
            <a:off x="3086125" y="360055"/>
            <a:ext cx="5660878" cy="578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374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Componente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Lora"/>
                <a:cs typeface="Lora"/>
                <a:sym typeface="Lora"/>
              </a:rPr>
              <a:t> Ambiental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45;p23">
            <a:extLst>
              <a:ext uri="{FF2B5EF4-FFF2-40B4-BE49-F238E27FC236}">
                <a16:creationId xmlns:a16="http://schemas.microsoft.com/office/drawing/2014/main" id="{A19E226F-A146-1C58-097D-C712184F7973}"/>
              </a:ext>
            </a:extLst>
          </p:cNvPr>
          <p:cNvSpPr txBox="1"/>
          <p:nvPr/>
        </p:nvSpPr>
        <p:spPr>
          <a:xfrm>
            <a:off x="195940" y="1799575"/>
            <a:ext cx="3071400" cy="43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Montserrat Black"/>
              </a:rPr>
              <a:t>Berlepschia</a:t>
            </a: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Montserrat Black"/>
              </a:rPr>
              <a:t> </a:t>
            </a:r>
            <a:r>
              <a:rPr kumimoji="0" lang="en-US" sz="12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Montserrat Black"/>
              </a:rPr>
              <a:t>rikeri</a:t>
            </a: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Montserrat Black"/>
              </a:rPr>
              <a:t> /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Montserrat"/>
              </a:rPr>
              <a:t>Trepador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Montserrat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Montserrat"/>
              </a:rPr>
              <a:t>palmero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Montserrat"/>
            </a:endParaRPr>
          </a:p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100" b="0" i="1" u="none" strike="noStrike" kern="0" cap="none" spc="0" normalizeH="0" baseline="0" noProof="0" dirty="0">
              <a:ln>
                <a:noFill/>
              </a:ln>
              <a:solidFill>
                <a:srgbClr val="385623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" name="Google Shape;345;p23">
            <a:extLst>
              <a:ext uri="{FF2B5EF4-FFF2-40B4-BE49-F238E27FC236}">
                <a16:creationId xmlns:a16="http://schemas.microsoft.com/office/drawing/2014/main" id="{DD1F2DA8-8B40-1564-0007-2D50E452877D}"/>
              </a:ext>
            </a:extLst>
          </p:cNvPr>
          <p:cNvSpPr txBox="1"/>
          <p:nvPr/>
        </p:nvSpPr>
        <p:spPr>
          <a:xfrm>
            <a:off x="1282045" y="792353"/>
            <a:ext cx="9568207" cy="446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Montserrat Black"/>
              </a:rPr>
              <a:t>Identificación de especies e implementación de estrategias para conservación  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ora"/>
              <a:ea typeface="Calibri"/>
              <a:cs typeface="Calibri"/>
              <a:sym typeface="Montserrat"/>
            </a:endParaRPr>
          </a:p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1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337DAA9-0E40-77C4-3BA5-25BC2DA0794A}"/>
              </a:ext>
            </a:extLst>
          </p:cNvPr>
          <p:cNvGrpSpPr/>
          <p:nvPr/>
        </p:nvGrpSpPr>
        <p:grpSpPr>
          <a:xfrm>
            <a:off x="7423779" y="1353148"/>
            <a:ext cx="4391097" cy="1976870"/>
            <a:chOff x="7410934" y="1281379"/>
            <a:chExt cx="4391097" cy="1976870"/>
          </a:xfrm>
        </p:grpSpPr>
        <p:sp>
          <p:nvSpPr>
            <p:cNvPr id="6" name="Google Shape;317;p22">
              <a:extLst>
                <a:ext uri="{FF2B5EF4-FFF2-40B4-BE49-F238E27FC236}">
                  <a16:creationId xmlns:a16="http://schemas.microsoft.com/office/drawing/2014/main" id="{D2B42689-94C4-D5D4-26E0-D267B4898977}"/>
                </a:ext>
              </a:extLst>
            </p:cNvPr>
            <p:cNvSpPr/>
            <p:nvPr/>
          </p:nvSpPr>
          <p:spPr>
            <a:xfrm>
              <a:off x="8197474" y="1357808"/>
              <a:ext cx="2018885" cy="3882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noAutofit/>
            </a:bodyPr>
            <a:lstStyle/>
            <a:p>
              <a:pPr marL="0" marR="0" lvl="0" indent="0" algn="ctr" defTabSz="761970" rtl="0" eaLnBrk="1" fontAlgn="auto" latinLnBrk="0" hangingPunct="1">
                <a:lnSpc>
                  <a:spcPct val="99964"/>
                </a:lnSpc>
                <a:spcBef>
                  <a:spcPts val="0"/>
                </a:spcBef>
                <a:spcAft>
                  <a:spcPts val="0"/>
                </a:spcAft>
                <a:buClr>
                  <a:srgbClr val="3A3630"/>
                </a:buClr>
                <a:buSzPts val="2800"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Mamiferos 10 sp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" name="Google Shape;380;p25">
              <a:extLst>
                <a:ext uri="{FF2B5EF4-FFF2-40B4-BE49-F238E27FC236}">
                  <a16:creationId xmlns:a16="http://schemas.microsoft.com/office/drawing/2014/main" id="{BDA6EFBD-43E2-5B15-E7CA-329EA343FDE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56020" t="37861" r="31713" b="27557"/>
            <a:stretch/>
          </p:blipFill>
          <p:spPr>
            <a:xfrm>
              <a:off x="9975605" y="1281379"/>
              <a:ext cx="444119" cy="3882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378;p25" descr="Mono con la boca abierta&#10;&#10;Descripción generada automáticamente con confianza media">
              <a:extLst>
                <a:ext uri="{FF2B5EF4-FFF2-40B4-BE49-F238E27FC236}">
                  <a16:creationId xmlns:a16="http://schemas.microsoft.com/office/drawing/2014/main" id="{0A15B5DF-497D-404E-B102-DF5F313378C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895669" y="2207605"/>
              <a:ext cx="1766425" cy="10506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Google Shape;379;p25">
              <a:extLst>
                <a:ext uri="{FF2B5EF4-FFF2-40B4-BE49-F238E27FC236}">
                  <a16:creationId xmlns:a16="http://schemas.microsoft.com/office/drawing/2014/main" id="{F712BE8C-7333-CCF3-F21C-55BFCA6ECF29}"/>
                </a:ext>
              </a:extLst>
            </p:cNvPr>
            <p:cNvSpPr txBox="1"/>
            <p:nvPr/>
          </p:nvSpPr>
          <p:spPr>
            <a:xfrm>
              <a:off x="7410934" y="1728731"/>
              <a:ext cx="2208394" cy="4462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spAutoFit/>
            </a:bodyPr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Plecturocebus</a:t>
              </a: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kumimoji="0" lang="en-US" sz="1200" b="0" i="1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ornatus</a:t>
              </a:r>
              <a:endParaRPr kumimoji="0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Zocay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" name="Google Shape;381;p25" descr="Un animal en el campo&#10;&#10;Descripción generada automáticamente">
              <a:extLst>
                <a:ext uri="{FF2B5EF4-FFF2-40B4-BE49-F238E27FC236}">
                  <a16:creationId xmlns:a16="http://schemas.microsoft.com/office/drawing/2014/main" id="{EEC83283-628A-00DC-4CD5-D35E754B4E7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801315" y="2192334"/>
              <a:ext cx="1597122" cy="10506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Google Shape;382;p25">
              <a:extLst>
                <a:ext uri="{FF2B5EF4-FFF2-40B4-BE49-F238E27FC236}">
                  <a16:creationId xmlns:a16="http://schemas.microsoft.com/office/drawing/2014/main" id="{C5A45FE1-7876-A39E-0D92-0ACF9A507EB3}"/>
                </a:ext>
              </a:extLst>
            </p:cNvPr>
            <p:cNvSpPr txBox="1"/>
            <p:nvPr/>
          </p:nvSpPr>
          <p:spPr>
            <a:xfrm>
              <a:off x="9243313" y="1694972"/>
              <a:ext cx="2558718" cy="4462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spAutoFit/>
            </a:bodyPr>
            <a:lstStyle>
              <a:defPPr>
                <a:defRPr lang="es-CO"/>
              </a:defPPr>
              <a:lvl1pPr algn="ctr" defTabSz="761970">
                <a:buClr>
                  <a:srgbClr val="000000"/>
                </a:buClr>
                <a:defRPr sz="1400" b="1" i="1" kern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lvl1pPr>
            </a:lstStyle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Myrmecophaga </a:t>
              </a:r>
              <a:r>
                <a:rPr kumimoji="0" lang="en-US" sz="1200" b="0" i="1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trydactyla</a:t>
              </a:r>
              <a:endParaRPr kumimoji="0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Oso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palmero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614EE5-8EF0-7257-B1B5-A7B6807684BC}"/>
              </a:ext>
            </a:extLst>
          </p:cNvPr>
          <p:cNvGrpSpPr/>
          <p:nvPr/>
        </p:nvGrpSpPr>
        <p:grpSpPr>
          <a:xfrm>
            <a:off x="744903" y="1281379"/>
            <a:ext cx="2170451" cy="2031550"/>
            <a:chOff x="723578" y="1378976"/>
            <a:chExt cx="2170451" cy="2031550"/>
          </a:xfrm>
        </p:grpSpPr>
        <p:sp>
          <p:nvSpPr>
            <p:cNvPr id="317" name="Google Shape;317;p22"/>
            <p:cNvSpPr/>
            <p:nvPr/>
          </p:nvSpPr>
          <p:spPr>
            <a:xfrm>
              <a:off x="723578" y="1505328"/>
              <a:ext cx="1729727" cy="3186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noAutofit/>
            </a:bodyPr>
            <a:lstStyle/>
            <a:p>
              <a:pPr marL="0" marR="0" lvl="0" indent="0" algn="ctr" defTabSz="761970" rtl="0" eaLnBrk="1" fontAlgn="auto" latinLnBrk="0" hangingPunct="1">
                <a:lnSpc>
                  <a:spcPct val="99964"/>
                </a:lnSpc>
                <a:spcBef>
                  <a:spcPts val="0"/>
                </a:spcBef>
                <a:spcAft>
                  <a:spcPts val="0"/>
                </a:spcAft>
                <a:buClr>
                  <a:srgbClr val="3A3630"/>
                </a:buClr>
                <a:buSzPts val="2800"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Avifauna 133 sp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" name="Google Shape;344;p23">
              <a:extLst>
                <a:ext uri="{FF2B5EF4-FFF2-40B4-BE49-F238E27FC236}">
                  <a16:creationId xmlns:a16="http://schemas.microsoft.com/office/drawing/2014/main" id="{180DF3E4-A8EE-2D7F-39DA-40A6AA2E9190}"/>
                </a:ext>
              </a:extLst>
            </p:cNvPr>
            <p:cNvSpPr/>
            <p:nvPr/>
          </p:nvSpPr>
          <p:spPr>
            <a:xfrm>
              <a:off x="1108151" y="2118216"/>
              <a:ext cx="1510194" cy="1292310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76188" tIns="38083" rIns="76188" bIns="38083" anchor="ctr" anchorCtr="0">
              <a:noAutofit/>
            </a:bodyPr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37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" name="Google Shape;412;p27" descr="BirdLife Data Zone">
              <a:extLst>
                <a:ext uri="{FF2B5EF4-FFF2-40B4-BE49-F238E27FC236}">
                  <a16:creationId xmlns:a16="http://schemas.microsoft.com/office/drawing/2014/main" id="{0B227E15-6B64-0280-D724-ED19BE88CF29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l="77000" t="21790" r="13332" b="44711"/>
            <a:stretch/>
          </p:blipFill>
          <p:spPr>
            <a:xfrm>
              <a:off x="2421489" y="1378976"/>
              <a:ext cx="472540" cy="4308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D29DAC-2C21-E7BB-5373-6E72BD4CC492}"/>
              </a:ext>
            </a:extLst>
          </p:cNvPr>
          <p:cNvGrpSpPr/>
          <p:nvPr/>
        </p:nvGrpSpPr>
        <p:grpSpPr>
          <a:xfrm>
            <a:off x="4172541" y="1353148"/>
            <a:ext cx="2938133" cy="1973193"/>
            <a:chOff x="4597081" y="1353726"/>
            <a:chExt cx="2938133" cy="1973193"/>
          </a:xfrm>
        </p:grpSpPr>
        <p:sp>
          <p:nvSpPr>
            <p:cNvPr id="15" name="Google Shape;416;p27">
              <a:extLst>
                <a:ext uri="{FF2B5EF4-FFF2-40B4-BE49-F238E27FC236}">
                  <a16:creationId xmlns:a16="http://schemas.microsoft.com/office/drawing/2014/main" id="{0E72679F-BC8D-2493-F20E-16F00DDAF7B4}"/>
                </a:ext>
              </a:extLst>
            </p:cNvPr>
            <p:cNvSpPr txBox="1"/>
            <p:nvPr/>
          </p:nvSpPr>
          <p:spPr>
            <a:xfrm>
              <a:off x="4597081" y="1901145"/>
              <a:ext cx="2938133" cy="2615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spAutoFit/>
            </a:bodyPr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Botrhops</a:t>
              </a: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kumimoji="0" lang="en-US" sz="1200" b="0" i="1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atrox</a:t>
              </a: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/ Cuatro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nariz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-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Mapana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7398551-20AB-0395-A907-9EA359C7F289}"/>
                </a:ext>
              </a:extLst>
            </p:cNvPr>
            <p:cNvGrpSpPr/>
            <p:nvPr/>
          </p:nvGrpSpPr>
          <p:grpSpPr>
            <a:xfrm>
              <a:off x="4649505" y="1353726"/>
              <a:ext cx="2860435" cy="1973193"/>
              <a:chOff x="4470125" y="1362195"/>
              <a:chExt cx="2860435" cy="1973193"/>
            </a:xfrm>
          </p:grpSpPr>
          <p:sp>
            <p:nvSpPr>
              <p:cNvPr id="13" name="Google Shape;317;p22">
                <a:extLst>
                  <a:ext uri="{FF2B5EF4-FFF2-40B4-BE49-F238E27FC236}">
                    <a16:creationId xmlns:a16="http://schemas.microsoft.com/office/drawing/2014/main" id="{8274C1CD-FE23-801C-FA5E-F00309F0A9B7}"/>
                  </a:ext>
                </a:extLst>
              </p:cNvPr>
              <p:cNvSpPr/>
              <p:nvPr/>
            </p:nvSpPr>
            <p:spPr>
              <a:xfrm>
                <a:off x="4470125" y="1463491"/>
                <a:ext cx="2392768" cy="3151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188" tIns="38083" rIns="76188" bIns="38083" anchor="t" anchorCtr="0">
                <a:noAutofit/>
              </a:bodyPr>
              <a:lstStyle/>
              <a:p>
                <a:pPr marL="0" marR="0" lvl="0" indent="0" algn="ctr" defTabSz="761970" rtl="0" eaLnBrk="1" fontAlgn="auto" latinLnBrk="0" hangingPunct="1">
                  <a:lnSpc>
                    <a:spcPct val="9996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3A3630"/>
                  </a:buClr>
                  <a:buSzPts val="2800"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Reptiles y anfibios 15 sp</a:t>
                </a:r>
                <a:endParaRPr kumimoji="0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Calibri"/>
                </a:endParaRPr>
              </a:p>
            </p:txBody>
          </p:sp>
          <p:pic>
            <p:nvPicPr>
              <p:cNvPr id="14" name="Google Shape;415;p27" descr="Serpiente de color cafe&#10;&#10;Descripción generada automáticamente con confianza media">
                <a:extLst>
                  <a:ext uri="{FF2B5EF4-FFF2-40B4-BE49-F238E27FC236}">
                    <a16:creationId xmlns:a16="http://schemas.microsoft.com/office/drawing/2014/main" id="{01A10B23-CECB-F2FF-68F1-63A6BCCE4F5A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4801048" y="2204585"/>
                <a:ext cx="2061845" cy="11308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" name="Google Shape;412;p27" descr="BirdLife Data Zone">
                <a:extLst>
                  <a:ext uri="{FF2B5EF4-FFF2-40B4-BE49-F238E27FC236}">
                    <a16:creationId xmlns:a16="http://schemas.microsoft.com/office/drawing/2014/main" id="{45290D65-4D72-D692-27D4-E246A9266BEB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77000" t="21790" r="13332" b="44711"/>
              <a:stretch/>
            </p:blipFill>
            <p:spPr>
              <a:xfrm>
                <a:off x="6785195" y="1362195"/>
                <a:ext cx="545365" cy="4835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6DC0DDD-5ED1-103C-FCFA-A1168E39D9F7}"/>
              </a:ext>
            </a:extLst>
          </p:cNvPr>
          <p:cNvGrpSpPr/>
          <p:nvPr/>
        </p:nvGrpSpPr>
        <p:grpSpPr>
          <a:xfrm>
            <a:off x="1722141" y="3628784"/>
            <a:ext cx="3410054" cy="1947837"/>
            <a:chOff x="377351" y="3990787"/>
            <a:chExt cx="3410054" cy="194783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63FDDDE-7F19-2F76-9CF9-102CB921C193}"/>
                </a:ext>
              </a:extLst>
            </p:cNvPr>
            <p:cNvGrpSpPr/>
            <p:nvPr/>
          </p:nvGrpSpPr>
          <p:grpSpPr>
            <a:xfrm>
              <a:off x="972523" y="4643422"/>
              <a:ext cx="2294817" cy="1295202"/>
              <a:chOff x="558248" y="4686886"/>
              <a:chExt cx="3542412" cy="1999349"/>
            </a:xfrm>
          </p:grpSpPr>
          <p:pic>
            <p:nvPicPr>
              <p:cNvPr id="17" name="Google Shape;448;p29">
                <a:extLst>
                  <a:ext uri="{FF2B5EF4-FFF2-40B4-BE49-F238E27FC236}">
                    <a16:creationId xmlns:a16="http://schemas.microsoft.com/office/drawing/2014/main" id="{0B9C949E-A461-97DE-C911-C77B602C07CB}"/>
                  </a:ext>
                </a:extLst>
              </p:cNvPr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2328464" y="4686886"/>
                <a:ext cx="1772196" cy="199934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Google Shape;449;p29">
                <a:extLst>
                  <a:ext uri="{FF2B5EF4-FFF2-40B4-BE49-F238E27FC236}">
                    <a16:creationId xmlns:a16="http://schemas.microsoft.com/office/drawing/2014/main" id="{A9E53407-2B52-40C8-101B-A299B229E0DE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558248" y="4703768"/>
                <a:ext cx="1694757" cy="198246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A4EB89B3-55CC-8551-5686-8701DA7501D0}"/>
                </a:ext>
              </a:extLst>
            </p:cNvPr>
            <p:cNvSpPr txBox="1"/>
            <p:nvPr/>
          </p:nvSpPr>
          <p:spPr>
            <a:xfrm>
              <a:off x="377351" y="4044363"/>
              <a:ext cx="315789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noAutofit/>
            </a:bodyPr>
            <a:lstStyle>
              <a:defPPr>
                <a:defRPr lang="es-CO"/>
              </a:defPPr>
              <a:lvl1pPr algn="ctr" defTabSz="761970">
                <a:lnSpc>
                  <a:spcPct val="99964"/>
                </a:lnSpc>
                <a:buClr>
                  <a:srgbClr val="3A3630"/>
                </a:buClr>
                <a:buSzPts val="2800"/>
                <a:defRPr sz="1400" b="1" kern="0">
                  <a:solidFill>
                    <a:srgbClr val="3A3630"/>
                  </a:solidFill>
                  <a:latin typeface="Arial"/>
                  <a:cs typeface="Arial"/>
                </a:defRPr>
              </a:lvl1pPr>
            </a:lstStyle>
            <a:p>
              <a:pPr marL="0" marR="0" lvl="0" indent="0" algn="ctr" defTabSz="761970" rtl="0" eaLnBrk="1" fontAlgn="auto" latinLnBrk="0" hangingPunct="1">
                <a:lnSpc>
                  <a:spcPct val="99964"/>
                </a:lnSpc>
                <a:spcBef>
                  <a:spcPts val="0"/>
                </a:spcBef>
                <a:spcAft>
                  <a:spcPts val="0"/>
                </a:spcAft>
                <a:buClr>
                  <a:srgbClr val="3A3630"/>
                </a:buClr>
                <a:buSzPts val="2800"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Identificación de Flora 214 </a:t>
              </a: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sp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endParaRPr>
            </a:p>
          </p:txBody>
        </p:sp>
        <p:sp>
          <p:nvSpPr>
            <p:cNvPr id="23" name="Google Shape;451;p29">
              <a:extLst>
                <a:ext uri="{FF2B5EF4-FFF2-40B4-BE49-F238E27FC236}">
                  <a16:creationId xmlns:a16="http://schemas.microsoft.com/office/drawing/2014/main" id="{6F8854BB-8099-E235-E7A1-EBBE59DAAF37}"/>
                </a:ext>
              </a:extLst>
            </p:cNvPr>
            <p:cNvSpPr/>
            <p:nvPr/>
          </p:nvSpPr>
          <p:spPr>
            <a:xfrm>
              <a:off x="3292679" y="3990787"/>
              <a:ext cx="494726" cy="363959"/>
            </a:xfrm>
            <a:prstGeom prst="ellipse">
              <a:avLst/>
            </a:prstGeom>
            <a:solidFill>
              <a:srgbClr val="C55A11"/>
            </a:solidFill>
            <a:ln w="12700" cap="flat" cmpd="sng">
              <a:solidFill>
                <a:srgbClr val="C55A1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6188" tIns="38083" rIns="76188" bIns="38083" anchor="ctr" anchorCtr="0">
              <a:noAutofit/>
            </a:bodyPr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EN</a:t>
              </a:r>
              <a:endPara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450;p29">
              <a:extLst>
                <a:ext uri="{FF2B5EF4-FFF2-40B4-BE49-F238E27FC236}">
                  <a16:creationId xmlns:a16="http://schemas.microsoft.com/office/drawing/2014/main" id="{C4E86B75-B867-935F-D050-30E7F88E359A}"/>
                </a:ext>
              </a:extLst>
            </p:cNvPr>
            <p:cNvSpPr txBox="1"/>
            <p:nvPr/>
          </p:nvSpPr>
          <p:spPr>
            <a:xfrm>
              <a:off x="997862" y="4335645"/>
              <a:ext cx="2294817" cy="2615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spAutoFit/>
            </a:bodyPr>
            <a:lstStyle>
              <a:defPPr>
                <a:defRPr lang="es-CO"/>
              </a:defPPr>
              <a:lvl1pPr defTabSz="761970">
                <a:buClr>
                  <a:srgbClr val="000000"/>
                </a:buClr>
                <a:defRPr sz="1200" i="1" kern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lvl1pPr>
            </a:lstStyle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Cedrela odorata L. (Cedro) </a:t>
              </a:r>
              <a:endParaRPr kumimoji="0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Arial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23BD0AA-94A1-0A88-E312-173C6A5112CE}"/>
              </a:ext>
            </a:extLst>
          </p:cNvPr>
          <p:cNvGrpSpPr/>
          <p:nvPr/>
        </p:nvGrpSpPr>
        <p:grpSpPr>
          <a:xfrm>
            <a:off x="6906920" y="4293682"/>
            <a:ext cx="2606797" cy="1285895"/>
            <a:chOff x="6080190" y="4597221"/>
            <a:chExt cx="4269118" cy="2105895"/>
          </a:xfrm>
        </p:grpSpPr>
        <p:pic>
          <p:nvPicPr>
            <p:cNvPr id="5" name="Google Shape;462;p30" descr="Mapa&#10;&#10;Descripción generada automáticamente">
              <a:extLst>
                <a:ext uri="{FF2B5EF4-FFF2-40B4-BE49-F238E27FC236}">
                  <a16:creationId xmlns:a16="http://schemas.microsoft.com/office/drawing/2014/main" id="{473A3FB2-245D-8B96-2E04-A87D96B347AA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242302" y="4597221"/>
              <a:ext cx="2107006" cy="21058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463;p30">
              <a:extLst>
                <a:ext uri="{FF2B5EF4-FFF2-40B4-BE49-F238E27FC236}">
                  <a16:creationId xmlns:a16="http://schemas.microsoft.com/office/drawing/2014/main" id="{D4A2B4BA-5787-D07E-ACF6-A2488F0326E4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 l="1427" t="1147" r="2304" b="2036"/>
            <a:stretch/>
          </p:blipFill>
          <p:spPr>
            <a:xfrm>
              <a:off x="6080190" y="4597221"/>
              <a:ext cx="2107006" cy="21039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" name="Google Shape;464;p30">
            <a:extLst>
              <a:ext uri="{FF2B5EF4-FFF2-40B4-BE49-F238E27FC236}">
                <a16:creationId xmlns:a16="http://schemas.microsoft.com/office/drawing/2014/main" id="{BF2F72DF-C798-09BE-14AC-666A0626B52B}"/>
              </a:ext>
            </a:extLst>
          </p:cNvPr>
          <p:cNvSpPr txBox="1"/>
          <p:nvPr/>
        </p:nvSpPr>
        <p:spPr>
          <a:xfrm>
            <a:off x="5582695" y="3628784"/>
            <a:ext cx="5540961" cy="507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>
            <a:defPPr>
              <a:defRPr lang="es-CO"/>
            </a:defPPr>
            <a:lvl1pPr algn="ctr" defTabSz="761970">
              <a:lnSpc>
                <a:spcPct val="99964"/>
              </a:lnSpc>
              <a:buClr>
                <a:srgbClr val="3A3630"/>
              </a:buClr>
              <a:buSzPts val="2800"/>
              <a:defRPr sz="1400" b="1" kern="0">
                <a:solidFill>
                  <a:srgbClr val="3A3630"/>
                </a:solidFill>
                <a:latin typeface="Arial"/>
                <a:cs typeface="Arial"/>
              </a:defRPr>
            </a:lvl1pPr>
          </a:lstStyle>
          <a:p>
            <a:pPr marL="0" marR="0" lvl="0" indent="0" defTabSz="761970" rtl="0" eaLnBrk="1" fontAlgn="auto" latinLnBrk="0" hangingPunct="1">
              <a:lnSpc>
                <a:spcPct val="99964"/>
              </a:lnSpc>
              <a:spcBef>
                <a:spcPts val="0"/>
              </a:spcBef>
              <a:spcAft>
                <a:spcPts val="0"/>
              </a:spcAft>
              <a:buClr>
                <a:srgbClr val="3A3630"/>
              </a:buClr>
              <a:buSzPts val="2800"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rPr>
              <a:t>Identificación y priorización de zonas de 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rPr>
              <a:t>fragmentación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rPr>
              <a:t> y transformación</a:t>
            </a:r>
          </a:p>
          <a:p>
            <a:pPr marL="0" marR="0" lvl="0" indent="0" defTabSz="761970" rtl="0" eaLnBrk="1" fontAlgn="auto" latinLnBrk="0" hangingPunct="1">
              <a:lnSpc>
                <a:spcPct val="99964"/>
              </a:lnSpc>
              <a:spcBef>
                <a:spcPts val="0"/>
              </a:spcBef>
              <a:spcAft>
                <a:spcPts val="0"/>
              </a:spcAft>
              <a:buClr>
                <a:srgbClr val="3A3630"/>
              </a:buClr>
              <a:buSzPts val="2800"/>
              <a:buFontTx/>
              <a:buNone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Calibri"/>
              </a:rPr>
              <a:t>Intervenciones en aislamiento y conectividad del ecosistema</a:t>
            </a:r>
          </a:p>
          <a:p>
            <a:pPr marL="0" marR="0" lvl="0" indent="0" defTabSz="761970" rtl="0" eaLnBrk="1" fontAlgn="auto" latinLnBrk="0" hangingPunct="1">
              <a:lnSpc>
                <a:spcPct val="99964"/>
              </a:lnSpc>
              <a:spcBef>
                <a:spcPts val="0"/>
              </a:spcBef>
              <a:spcAft>
                <a:spcPts val="0"/>
              </a:spcAft>
              <a:buClr>
                <a:srgbClr val="3A3630"/>
              </a:buClr>
              <a:buSzPts val="2800"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3A3630"/>
              </a:solidFill>
              <a:effectLst/>
              <a:uLnTx/>
              <a:uFillTx/>
              <a:latin typeface="Arial"/>
              <a:ea typeface="+mn-ea"/>
              <a:cs typeface="Arial"/>
              <a:sym typeface="Calibri"/>
            </a:endParaRPr>
          </a:p>
        </p:txBody>
      </p:sp>
      <p:sp>
        <p:nvSpPr>
          <p:cNvPr id="31" name="Google Shape;464;p30">
            <a:extLst>
              <a:ext uri="{FF2B5EF4-FFF2-40B4-BE49-F238E27FC236}">
                <a16:creationId xmlns:a16="http://schemas.microsoft.com/office/drawing/2014/main" id="{FEE1D74A-55D6-BE20-788C-80B805E008FE}"/>
              </a:ext>
            </a:extLst>
          </p:cNvPr>
          <p:cNvSpPr txBox="1"/>
          <p:nvPr/>
        </p:nvSpPr>
        <p:spPr>
          <a:xfrm>
            <a:off x="754235" y="5990148"/>
            <a:ext cx="10683530" cy="507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>
            <a:defPPr>
              <a:defRPr lang="es-CO"/>
            </a:defPPr>
            <a:lvl1pPr algn="ctr" defTabSz="761970">
              <a:lnSpc>
                <a:spcPct val="99964"/>
              </a:lnSpc>
              <a:buClr>
                <a:srgbClr val="3A3630"/>
              </a:buClr>
              <a:buSzPts val="2800"/>
              <a:defRPr sz="1400" b="1" kern="0">
                <a:solidFill>
                  <a:srgbClr val="3A3630"/>
                </a:solidFill>
                <a:latin typeface="Arial"/>
                <a:cs typeface="Arial"/>
              </a:defRPr>
            </a:lvl1pPr>
          </a:lstStyle>
          <a:p>
            <a:pPr marL="0" marR="0" lvl="0" indent="0" defTabSz="761970" rtl="0" eaLnBrk="1" fontAlgn="auto" latinLnBrk="0" hangingPunct="1">
              <a:lnSpc>
                <a:spcPct val="99964"/>
              </a:lnSpc>
              <a:spcBef>
                <a:spcPts val="0"/>
              </a:spcBef>
              <a:spcAft>
                <a:spcPts val="0"/>
              </a:spcAft>
              <a:buClr>
                <a:srgbClr val="3A3630"/>
              </a:buClr>
              <a:buSzPts val="2800"/>
              <a:buFontTx/>
              <a:buNone/>
              <a:tabLst/>
              <a:defRPr/>
            </a:pPr>
            <a:r>
              <a:rPr lang="es-ES" sz="1200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Lora" pitchFamily="2" charset="0"/>
              </a:rPr>
              <a:t>Somos la primera ganadería de carne Colombiana en conocer el detalle técnico del valor ecológico y biológico del componente ambiental de sus centros de producción y recibir recursos de cooperación internacional  para la conservación y estudio de los mismos.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ora" pitchFamily="2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1884880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1"/>
          <p:cNvSpPr/>
          <p:nvPr/>
        </p:nvSpPr>
        <p:spPr>
          <a:xfrm>
            <a:off x="416468" y="1157178"/>
            <a:ext cx="11321591" cy="64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24272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400"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Lora"/>
              </a:rPr>
              <a:t>Fundación Bosques,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Lora"/>
              </a:rPr>
              <a:t>Bovinos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Lora"/>
              </a:rPr>
              <a:t> y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Lora"/>
              </a:rPr>
              <a:t>Biodiversidad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1FFD15B-2FF1-C2F5-1E59-70B9DA7C43B8}"/>
              </a:ext>
            </a:extLst>
          </p:cNvPr>
          <p:cNvGrpSpPr/>
          <p:nvPr/>
        </p:nvGrpSpPr>
        <p:grpSpPr>
          <a:xfrm>
            <a:off x="637193" y="3148384"/>
            <a:ext cx="3452856" cy="2473782"/>
            <a:chOff x="637193" y="2668093"/>
            <a:chExt cx="3452856" cy="2473782"/>
          </a:xfrm>
        </p:grpSpPr>
        <p:pic>
          <p:nvPicPr>
            <p:cNvPr id="471" name="Google Shape;471;p31" descr="preencoded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37193" y="2668093"/>
              <a:ext cx="3452856" cy="10306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4" name="Google Shape;474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5499" y="4037450"/>
              <a:ext cx="3256243" cy="1104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1601E69-D69F-ABD3-3428-7AE3D6F3DCE6}"/>
              </a:ext>
            </a:extLst>
          </p:cNvPr>
          <p:cNvGrpSpPr/>
          <p:nvPr/>
        </p:nvGrpSpPr>
        <p:grpSpPr>
          <a:xfrm>
            <a:off x="4801880" y="2795927"/>
            <a:ext cx="6954914" cy="1747643"/>
            <a:chOff x="4801880" y="2167855"/>
            <a:chExt cx="6954914" cy="1747643"/>
          </a:xfrm>
        </p:grpSpPr>
        <p:sp>
          <p:nvSpPr>
            <p:cNvPr id="473" name="Google Shape;473;p31"/>
            <p:cNvSpPr txBox="1"/>
            <p:nvPr/>
          </p:nvSpPr>
          <p:spPr>
            <a:xfrm>
              <a:off x="4820353" y="2955790"/>
              <a:ext cx="6936441" cy="2615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spAutoFit/>
            </a:bodyPr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1. Acompañamiento a ganaderos en la transformación de sus prácticas productivas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31"/>
            <p:cNvSpPr txBox="1"/>
            <p:nvPr/>
          </p:nvSpPr>
          <p:spPr>
            <a:xfrm>
              <a:off x="4820353" y="3332659"/>
              <a:ext cx="6936441" cy="2615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spAutoFit/>
            </a:bodyPr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2. Perfeccionamiento del monitoreo de la cobertura arborea en la cadena de proveedores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31"/>
            <p:cNvSpPr txBox="1"/>
            <p:nvPr/>
          </p:nvSpPr>
          <p:spPr>
            <a:xfrm>
              <a:off x="4801880" y="3653922"/>
              <a:ext cx="6936441" cy="2615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spAutoFit/>
            </a:bodyPr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200" b="0" i="0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3. Incorporación de modelos de evaluación y seguimiento financiero en fincas ganaderas</a:t>
              </a:r>
              <a:endParaRPr kumimoji="0" sz="1200" b="0" i="0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" name="Google Shape;472;p31">
              <a:extLst>
                <a:ext uri="{FF2B5EF4-FFF2-40B4-BE49-F238E27FC236}">
                  <a16:creationId xmlns:a16="http://schemas.microsoft.com/office/drawing/2014/main" id="{AE96A8FF-B9BC-8A79-0246-0A3977A1660C}"/>
                </a:ext>
              </a:extLst>
            </p:cNvPr>
            <p:cNvSpPr/>
            <p:nvPr/>
          </p:nvSpPr>
          <p:spPr>
            <a:xfrm>
              <a:off x="4820353" y="2167855"/>
              <a:ext cx="6279822" cy="6924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188" tIns="38083" rIns="76188" bIns="38083" anchor="t" anchorCtr="0">
              <a:noAutofit/>
            </a:bodyPr>
            <a:lstStyle/>
            <a:p>
              <a:pPr marL="0" marR="0" lvl="0" indent="0" algn="ctr" defTabSz="761970" rtl="0" eaLnBrk="1" fontAlgn="auto" latinLnBrk="0" hangingPunct="1">
                <a:lnSpc>
                  <a:spcPct val="124272"/>
                </a:lnSpc>
                <a:spcBef>
                  <a:spcPts val="0"/>
                </a:spcBef>
                <a:spcAft>
                  <a:spcPts val="0"/>
                </a:spcAft>
                <a:buClr>
                  <a:srgbClr val="38512F"/>
                </a:buClr>
                <a:buSzPts val="4400"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8512F"/>
                  </a:solidFill>
                  <a:effectLst/>
                  <a:uLnTx/>
                  <a:uFillTx/>
                  <a:latin typeface="Lora"/>
                  <a:ea typeface="Calibri"/>
                  <a:cs typeface="Calibri"/>
                  <a:sym typeface="Lora"/>
                </a:rPr>
                <a:t>Nuestro Rol</a:t>
              </a:r>
              <a:endPara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Google Shape;464;p30">
            <a:extLst>
              <a:ext uri="{FF2B5EF4-FFF2-40B4-BE49-F238E27FC236}">
                <a16:creationId xmlns:a16="http://schemas.microsoft.com/office/drawing/2014/main" id="{E2BD73B2-57DD-DD1B-0EE4-78887AD9C63E}"/>
              </a:ext>
            </a:extLst>
          </p:cNvPr>
          <p:cNvSpPr txBox="1"/>
          <p:nvPr/>
        </p:nvSpPr>
        <p:spPr>
          <a:xfrm>
            <a:off x="735499" y="2107056"/>
            <a:ext cx="10683530" cy="507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>
            <a:defPPr>
              <a:defRPr lang="es-CO"/>
            </a:defPPr>
            <a:lvl1pPr algn="ctr" defTabSz="761970">
              <a:lnSpc>
                <a:spcPct val="99964"/>
              </a:lnSpc>
              <a:buClr>
                <a:srgbClr val="3A3630"/>
              </a:buClr>
              <a:buSzPts val="2800"/>
              <a:defRPr sz="1400" b="1" kern="0">
                <a:solidFill>
                  <a:srgbClr val="3A3630"/>
                </a:solidFill>
                <a:latin typeface="Arial"/>
                <a:cs typeface="Arial"/>
              </a:defRPr>
            </a:lvl1pPr>
          </a:lstStyle>
          <a:p>
            <a:r>
              <a:rPr lang="es-ES" sz="1200" b="0" dirty="0">
                <a:solidFill>
                  <a:schemeClr val="accent6">
                    <a:lumMod val="50000"/>
                  </a:schemeClr>
                </a:solidFill>
              </a:rPr>
              <a:t>La fundación nace con el propósito de recibir recursos de cooperación internacional y darle un uso ambiental y social a nuestros impuestos y obligaciones tributarias de nuestros aliados.</a:t>
            </a:r>
          </a:p>
          <a:p>
            <a:br>
              <a:rPr lang="es-ES" sz="1200" b="0" dirty="0">
                <a:solidFill>
                  <a:schemeClr val="accent6">
                    <a:lumMod val="50000"/>
                  </a:schemeClr>
                </a:solidFill>
              </a:rPr>
            </a:b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ora" pitchFamily="2" charset="0"/>
              <a:sym typeface="Calibri"/>
            </a:endParaRPr>
          </a:p>
        </p:txBody>
      </p:sp>
      <p:sp>
        <p:nvSpPr>
          <p:cNvPr id="6" name="Google Shape;476;p31">
            <a:extLst>
              <a:ext uri="{FF2B5EF4-FFF2-40B4-BE49-F238E27FC236}">
                <a16:creationId xmlns:a16="http://schemas.microsoft.com/office/drawing/2014/main" id="{0312E526-808F-9EFC-892C-3D67A08F3894}"/>
              </a:ext>
            </a:extLst>
          </p:cNvPr>
          <p:cNvSpPr txBox="1"/>
          <p:nvPr/>
        </p:nvSpPr>
        <p:spPr>
          <a:xfrm>
            <a:off x="4889626" y="4732576"/>
            <a:ext cx="6936441" cy="815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s-ES" sz="1200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</a:rPr>
              <a:t>4- Contratación Publica : Diseño de estrategias y ejecución de soluciones en materia de cambio climático , ganadería y agricultura sostenible para entidades territoriales y organismo del estado (BOYACA y CUNDINAMARCA </a:t>
            </a:r>
            <a:r>
              <a:rPr lang="es-ES" sz="1200" b="0" i="0" dirty="0" err="1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</a:rPr>
              <a:t>Beef</a:t>
            </a:r>
            <a:r>
              <a:rPr lang="es-ES" sz="1200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</a:rPr>
              <a:t> and </a:t>
            </a:r>
            <a:r>
              <a:rPr lang="es-ES" sz="1200" b="0" i="0" dirty="0" err="1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</a:rPr>
              <a:t>Dairy</a:t>
            </a:r>
            <a:r>
              <a:rPr lang="es-ES" sz="1200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</a:rPr>
              <a:t>) (CAQUETA Leche Libre de deforestación ) (ATLANTICO Proteínas cero deforestación)</a:t>
            </a:r>
            <a:endParaRPr kumimoji="0" sz="1200" b="0" i="0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9908154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2622" y="1571592"/>
            <a:ext cx="2641956" cy="842189"/>
          </a:xfrm>
          <a:prstGeom prst="rect">
            <a:avLst/>
          </a:prstGeom>
        </p:spPr>
        <p:txBody>
          <a:bodyPr vert="horz" wrap="square" lIns="0" tIns="41564" rIns="0" bIns="0" rtlCol="0">
            <a:spAutoFit/>
          </a:bodyPr>
          <a:lstStyle/>
          <a:p>
            <a:pPr marL="15394" marR="6157" lvl="0" indent="83126" algn="ctr" defTabSz="914400" rtl="0" eaLnBrk="1" fontAlgn="auto" latinLnBrk="0" hangingPunct="1">
              <a:spcBef>
                <a:spcPts val="3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Ganado adulto de 20 a 30 meses, con cobertura en filtración de grasas superior a grado 2 según ICTA (Simil choice USA).</a:t>
            </a:r>
            <a:endParaRPr sz="13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38925" y="1113324"/>
            <a:ext cx="1341582" cy="387207"/>
          </a:xfrm>
          <a:prstGeom prst="rect">
            <a:avLst/>
          </a:prstGeom>
        </p:spPr>
        <p:txBody>
          <a:bodyPr vert="horz" wrap="square" lIns="0" tIns="17702" rIns="0" bIns="0" rtlCol="0" anchor="ctr">
            <a:spAutoFit/>
          </a:bodyPr>
          <a:lstStyle/>
          <a:p>
            <a:pPr marL="15394">
              <a:lnSpc>
                <a:spcPct val="100000"/>
              </a:lnSpc>
              <a:spcBef>
                <a:spcPts val="138"/>
              </a:spcBef>
            </a:pPr>
            <a:r>
              <a:rPr sz="2400" b="1" spc="-61" dirty="0">
                <a:solidFill>
                  <a:schemeClr val="accent6">
                    <a:lumMod val="50000"/>
                  </a:schemeClr>
                </a:solidFill>
                <a:latin typeface="Lora" pitchFamily="2" charset="0"/>
                <a:cs typeface="Trebuchet MS"/>
              </a:rPr>
              <a:t>P</a:t>
            </a:r>
            <a:r>
              <a:rPr sz="2400" b="1" spc="-121" dirty="0">
                <a:solidFill>
                  <a:schemeClr val="accent6">
                    <a:lumMod val="50000"/>
                  </a:schemeClr>
                </a:solidFill>
                <a:latin typeface="Lora" pitchFamily="2" charset="0"/>
                <a:cs typeface="Trebuchet MS"/>
              </a:rPr>
              <a:t>as</a:t>
            </a:r>
            <a:r>
              <a:rPr sz="2400" b="1" spc="-97" dirty="0">
                <a:solidFill>
                  <a:schemeClr val="accent6">
                    <a:lumMod val="50000"/>
                  </a:schemeClr>
                </a:solidFill>
                <a:latin typeface="Lora" pitchFamily="2" charset="0"/>
                <a:cs typeface="Trebuchet MS"/>
              </a:rPr>
              <a:t>t</a:t>
            </a:r>
            <a:r>
              <a:rPr sz="2400" b="1" spc="-67" dirty="0">
                <a:solidFill>
                  <a:schemeClr val="accent6">
                    <a:lumMod val="50000"/>
                  </a:schemeClr>
                </a:solidFill>
                <a:latin typeface="Lora" pitchFamily="2" charset="0"/>
                <a:cs typeface="Trebuchet MS"/>
              </a:rPr>
              <a:t>o</a:t>
            </a:r>
            <a:r>
              <a:rPr sz="2400" b="1" spc="-55" dirty="0">
                <a:solidFill>
                  <a:schemeClr val="accent6">
                    <a:lumMod val="50000"/>
                  </a:schemeClr>
                </a:solidFill>
                <a:latin typeface="Lora" pitchFamily="2" charset="0"/>
                <a:cs typeface="Trebuchet MS"/>
              </a:rPr>
              <a:t>r</a:t>
            </a:r>
            <a:r>
              <a:rPr sz="2400" b="1" spc="42" dirty="0">
                <a:solidFill>
                  <a:schemeClr val="accent6">
                    <a:lumMod val="50000"/>
                  </a:schemeClr>
                </a:solidFill>
                <a:latin typeface="Lora" pitchFamily="2" charset="0"/>
                <a:cs typeface="Trebuchet MS"/>
              </a:rPr>
              <a:t>eo</a:t>
            </a:r>
            <a:endParaRPr sz="2400" dirty="0">
              <a:solidFill>
                <a:schemeClr val="accent6">
                  <a:lumMod val="50000"/>
                </a:schemeClr>
              </a:solidFill>
              <a:latin typeface="Lora" pitchFamily="2" charset="0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13006" y="1113324"/>
            <a:ext cx="2953908" cy="2167181"/>
          </a:xfrm>
          <a:prstGeom prst="rect">
            <a:avLst/>
          </a:prstGeom>
        </p:spPr>
        <p:txBody>
          <a:bodyPr vert="horz" wrap="square" lIns="0" tIns="17702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ora" pitchFamily="2" charset="0"/>
                <a:cs typeface="Trebuchet MS"/>
              </a:rPr>
              <a:t>Mini</a:t>
            </a:r>
            <a:r>
              <a:rPr kumimoji="0" sz="2400" b="1" i="1" u="none" strike="noStrike" kern="1200" cap="none" spc="-42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ora" pitchFamily="2" charset="0"/>
                <a:cs typeface="Trebuchet MS"/>
              </a:rPr>
              <a:t> </a:t>
            </a:r>
            <a:r>
              <a:rPr kumimoji="0" sz="2400" b="1" u="none" strike="noStrike" kern="1200" cap="none" spc="-55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ora" pitchFamily="2" charset="0"/>
                <a:cs typeface="Trebuchet MS"/>
              </a:rPr>
              <a:t>Pastoreo</a:t>
            </a:r>
            <a:endParaRPr kumimoji="0" sz="2400" b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ora" pitchFamily="2" charset="0"/>
              <a:cs typeface="Trebuchet MS"/>
            </a:endParaRPr>
          </a:p>
          <a:p>
            <a:pPr marL="110834" marR="96210" lvl="0" indent="0" algn="ctr" defTabSz="914400" rtl="0" eaLnBrk="1" fontAlgn="auto" latinLnBrk="0" hangingPunct="1">
              <a:spcBef>
                <a:spcPts val="13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300" b="0" i="0" u="none" strike="noStrike" kern="1200" cap="none" spc="36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"/>
                <a:cs typeface="Arial MT"/>
              </a:rPr>
              <a:t>Terneros vitellos de 8 a 12 meses, provenientes de finca avalada con emisiones de carbono reducidas y trazabilidad 100%.</a:t>
            </a:r>
            <a:br>
              <a:rPr kumimoji="0" lang="es-MX" sz="1300" b="0" i="0" u="none" strike="noStrike" kern="1200" cap="none" spc="36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"/>
                <a:cs typeface="Arial MT"/>
              </a:rPr>
            </a:br>
            <a:br>
              <a:rPr kumimoji="0" lang="es-MX" sz="1300" b="0" i="0" u="none" strike="noStrike" kern="1200" cap="none" spc="36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"/>
                <a:cs typeface="Arial MT"/>
              </a:rPr>
            </a:br>
            <a:r>
              <a:rPr kumimoji="0" lang="es-MX" sz="1300" b="1" i="0" u="none" strike="noStrike" kern="1200" cap="none" spc="36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"/>
                <a:cs typeface="Arial MT"/>
              </a:rPr>
              <a:t>Única carne colombiana</a:t>
            </a:r>
            <a:r>
              <a:rPr kumimoji="0" lang="es-MX" sz="1300" b="0" i="0" u="none" strike="noStrike" kern="1200" cap="none" spc="36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"/>
                <a:cs typeface="Arial MT"/>
              </a:rPr>
              <a:t> con mediciones de huella de carbono con respaldo científico.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961430" y="3849"/>
            <a:ext cx="4377267" cy="6842606"/>
            <a:chOff x="3268179" y="0"/>
            <a:chExt cx="3611245" cy="5645150"/>
          </a:xfrm>
        </p:grpSpPr>
        <p:sp>
          <p:nvSpPr>
            <p:cNvPr id="9" name="object 9"/>
            <p:cNvSpPr/>
            <p:nvPr/>
          </p:nvSpPr>
          <p:spPr>
            <a:xfrm>
              <a:off x="3271354" y="77965"/>
              <a:ext cx="3604895" cy="5418455"/>
            </a:xfrm>
            <a:custGeom>
              <a:avLst/>
              <a:gdLst/>
              <a:ahLst/>
              <a:cxnLst/>
              <a:rect l="l" t="t" r="r" b="b"/>
              <a:pathLst>
                <a:path w="3604895" h="5418455">
                  <a:moveTo>
                    <a:pt x="3604425" y="5417832"/>
                  </a:moveTo>
                  <a:lnTo>
                    <a:pt x="0" y="5417832"/>
                  </a:lnTo>
                  <a:lnTo>
                    <a:pt x="0" y="0"/>
                  </a:lnTo>
                  <a:lnTo>
                    <a:pt x="3604425" y="0"/>
                  </a:lnTo>
                  <a:lnTo>
                    <a:pt x="3604425" y="5417832"/>
                  </a:lnTo>
                  <a:close/>
                </a:path>
              </a:pathLst>
            </a:custGeom>
            <a:ln w="6350">
              <a:solidFill>
                <a:srgbClr val="282B2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8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3472840" y="0"/>
              <a:ext cx="3164205" cy="5645150"/>
            </a:xfrm>
            <a:custGeom>
              <a:avLst/>
              <a:gdLst/>
              <a:ahLst/>
              <a:cxnLst/>
              <a:rect l="l" t="t" r="r" b="b"/>
              <a:pathLst>
                <a:path w="3164204" h="5645150">
                  <a:moveTo>
                    <a:pt x="3164128" y="0"/>
                  </a:moveTo>
                  <a:lnTo>
                    <a:pt x="0" y="0"/>
                  </a:lnTo>
                  <a:lnTo>
                    <a:pt x="0" y="5645035"/>
                  </a:lnTo>
                  <a:lnTo>
                    <a:pt x="3164128" y="5645035"/>
                  </a:lnTo>
                  <a:lnTo>
                    <a:pt x="3164128" y="0"/>
                  </a:lnTo>
                  <a:close/>
                </a:path>
              </a:pathLst>
            </a:custGeom>
            <a:solidFill>
              <a:srgbClr val="A2B7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1138" y="284835"/>
              <a:ext cx="2804871" cy="5004079"/>
            </a:xfrm>
            <a:prstGeom prst="rect">
              <a:avLst/>
            </a:prstGeom>
          </p:spPr>
        </p:pic>
      </p:grpSp>
      <p:sp>
        <p:nvSpPr>
          <p:cNvPr id="14" name="object 3">
            <a:extLst>
              <a:ext uri="{FF2B5EF4-FFF2-40B4-BE49-F238E27FC236}">
                <a16:creationId xmlns:a16="http://schemas.microsoft.com/office/drawing/2014/main" id="{2486BAAF-D12B-3080-BE7C-007D3EEFB9A2}"/>
              </a:ext>
            </a:extLst>
          </p:cNvPr>
          <p:cNvSpPr txBox="1"/>
          <p:nvPr/>
        </p:nvSpPr>
        <p:spPr>
          <a:xfrm>
            <a:off x="1322699" y="5753109"/>
            <a:ext cx="1831879" cy="178995"/>
          </a:xfrm>
          <a:prstGeom prst="rect">
            <a:avLst/>
          </a:prstGeom>
        </p:spPr>
        <p:txBody>
          <a:bodyPr vert="horz" wrap="square" lIns="0" tIns="41564" rIns="0" bIns="0" rtlCol="0">
            <a:spAutoFit/>
          </a:bodyPr>
          <a:lstStyle/>
          <a:p>
            <a:pPr marL="15394" marR="6157" lvl="0" indent="83126" algn="l" defTabSz="914400" rtl="0" eaLnBrk="1" fontAlgn="auto" latinLnBrk="0" hangingPunct="1">
              <a:lnSpc>
                <a:spcPts val="1030"/>
              </a:lnSpc>
              <a:spcBef>
                <a:spcPts val="3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+mn-ea"/>
                <a:cs typeface="Arial M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MT"/>
              <a:ea typeface="+mn-ea"/>
              <a:cs typeface="Arial MT"/>
            </a:endParaRPr>
          </a:p>
        </p:txBody>
      </p:sp>
      <p:sp>
        <p:nvSpPr>
          <p:cNvPr id="15" name="Botón de acción: ir al final 14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8C9AE55C-DB35-AAE3-852E-8F752FED408D}"/>
              </a:ext>
            </a:extLst>
          </p:cNvPr>
          <p:cNvSpPr/>
          <p:nvPr/>
        </p:nvSpPr>
        <p:spPr>
          <a:xfrm>
            <a:off x="2238638" y="5725637"/>
            <a:ext cx="273396" cy="242596"/>
          </a:xfrm>
          <a:prstGeom prst="actionButtonEnd">
            <a:avLst/>
          </a:prstGeom>
          <a:solidFill>
            <a:srgbClr val="A2B77F"/>
          </a:solidFill>
          <a:ln>
            <a:solidFill>
              <a:srgbClr val="A2B7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C680FF3-6111-2618-0C1C-D21F553D4B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74" y="3292061"/>
            <a:ext cx="1419960" cy="21341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D05CB01-B664-4777-CB6A-F9842AAFF7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941" y="3708415"/>
            <a:ext cx="1429908" cy="21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32430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006DE519-13C9-DB56-3171-3498E3309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1345" y="-1254702"/>
            <a:ext cx="16653163" cy="93674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CF06AD-7F3D-D86F-DDDE-BCF91F741801}"/>
              </a:ext>
            </a:extLst>
          </p:cNvPr>
          <p:cNvSpPr txBox="1"/>
          <p:nvPr/>
        </p:nvSpPr>
        <p:spPr>
          <a:xfrm>
            <a:off x="4472709" y="6271491"/>
            <a:ext cx="3246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Toca la imagen para ver el video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9157555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4"/>
          <p:cNvSpPr/>
          <p:nvPr/>
        </p:nvSpPr>
        <p:spPr>
          <a:xfrm>
            <a:off x="4591667" y="1412955"/>
            <a:ext cx="3008800" cy="863600"/>
          </a:xfrm>
          <a:prstGeom prst="roundRect">
            <a:avLst>
              <a:gd name="adj" fmla="val 50000"/>
            </a:avLst>
          </a:prstGeom>
          <a:solidFill>
            <a:srgbClr val="A2B77F"/>
          </a:solidFill>
          <a:ln w="28575"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6" name="Google Shape;376;p24"/>
          <p:cNvSpPr txBox="1">
            <a:spLocks noGrp="1"/>
          </p:cNvSpPr>
          <p:nvPr>
            <p:ph type="title"/>
          </p:nvPr>
        </p:nvSpPr>
        <p:spPr>
          <a:xfrm>
            <a:off x="663279" y="576536"/>
            <a:ext cx="10972800" cy="387985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</a:effectLst>
        </p:spPr>
        <p:txBody>
          <a:bodyPr vert="horz" wrap="square" lIns="0" tIns="18473" rIns="0" bIns="0" rtlCol="0" anchor="ctr">
            <a:spAutoFit/>
          </a:bodyPr>
          <a:lstStyle/>
          <a:p>
            <a:pPr marL="15394" algn="ctr">
              <a:lnSpc>
                <a:spcPct val="100000"/>
              </a:lnSpc>
              <a:spcBef>
                <a:spcPts val="145"/>
              </a:spcBef>
            </a:pPr>
            <a:r>
              <a:rPr lang="es-MX" sz="2400" b="1" spc="200" dirty="0">
                <a:solidFill>
                  <a:schemeClr val="accent6">
                    <a:lumMod val="50000"/>
                  </a:schemeClr>
                </a:solidFill>
                <a:latin typeface="Lora" pitchFamily="2" charset="0"/>
              </a:rPr>
              <a:t>Cobertura y presencia de nuestras UEN</a:t>
            </a:r>
          </a:p>
        </p:txBody>
      </p:sp>
      <p:sp>
        <p:nvSpPr>
          <p:cNvPr id="377" name="Google Shape;377;p24"/>
          <p:cNvSpPr txBox="1"/>
          <p:nvPr/>
        </p:nvSpPr>
        <p:spPr>
          <a:xfrm>
            <a:off x="429135" y="4396654"/>
            <a:ext cx="2774000" cy="6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304800" rIns="304800" bIns="3048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Fira Sans"/>
                <a:cs typeface="Dubai Light" panose="020B0303030403030204" pitchFamily="34" charset="-78"/>
                <a:sym typeface="Fira Sans"/>
              </a:rPr>
              <a:t>Operación ganado en pie avalado ganso: </a:t>
            </a:r>
            <a:endParaRPr kumimoji="0" lang="es-CO" sz="16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MT"/>
              <a:ea typeface="Fira Sans"/>
              <a:cs typeface="Dubai Light" panose="020B0303030403030204" pitchFamily="34" charset="-78"/>
              <a:sym typeface="Fira Sans"/>
            </a:endParaRPr>
          </a:p>
        </p:txBody>
      </p:sp>
      <p:sp>
        <p:nvSpPr>
          <p:cNvPr id="378" name="Google Shape;378;p24"/>
          <p:cNvSpPr txBox="1"/>
          <p:nvPr/>
        </p:nvSpPr>
        <p:spPr>
          <a:xfrm>
            <a:off x="751499" y="5064602"/>
            <a:ext cx="2044959" cy="1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Fira Sans"/>
                <a:cs typeface="Fira Sans"/>
                <a:sym typeface="Fira Sans"/>
              </a:rPr>
              <a:t>Friogan Meta, (Casanare y Cundinamarca).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MT"/>
              <a:ea typeface="Fira Sans"/>
              <a:cs typeface="Fira Sans"/>
              <a:sym typeface="Fira Sans"/>
            </a:endParaRPr>
          </a:p>
        </p:txBody>
      </p:sp>
      <p:sp>
        <p:nvSpPr>
          <p:cNvPr id="386" name="Google Shape;386;p24"/>
          <p:cNvSpPr/>
          <p:nvPr/>
        </p:nvSpPr>
        <p:spPr>
          <a:xfrm>
            <a:off x="1074432" y="2947867"/>
            <a:ext cx="1483407" cy="1481258"/>
          </a:xfrm>
          <a:prstGeom prst="ellipse">
            <a:avLst/>
          </a:prstGeom>
          <a:solidFill>
            <a:srgbClr val="A2B77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90" name="Google Shape;390;p24"/>
          <p:cNvCxnSpPr>
            <a:cxnSpLocks/>
            <a:stCxn id="375" idx="2"/>
            <a:endCxn id="386" idx="0"/>
          </p:cNvCxnSpPr>
          <p:nvPr/>
        </p:nvCxnSpPr>
        <p:spPr>
          <a:xfrm rot="5400000">
            <a:off x="3620446" y="472246"/>
            <a:ext cx="671312" cy="4279931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1" name="Google Shape;391;p24"/>
          <p:cNvCxnSpPr>
            <a:cxnSpLocks/>
            <a:stCxn id="375" idx="2"/>
            <a:endCxn id="387" idx="0"/>
          </p:cNvCxnSpPr>
          <p:nvPr/>
        </p:nvCxnSpPr>
        <p:spPr>
          <a:xfrm rot="16200000" flipH="1">
            <a:off x="5722225" y="2650397"/>
            <a:ext cx="747711" cy="26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2" name="Google Shape;392;p24"/>
          <p:cNvCxnSpPr>
            <a:cxnSpLocks/>
            <a:stCxn id="375" idx="2"/>
            <a:endCxn id="388" idx="0"/>
          </p:cNvCxnSpPr>
          <p:nvPr/>
        </p:nvCxnSpPr>
        <p:spPr>
          <a:xfrm rot="16200000" flipH="1">
            <a:off x="7782101" y="590521"/>
            <a:ext cx="671311" cy="4043378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Google Shape;377;p24">
            <a:extLst>
              <a:ext uri="{FF2B5EF4-FFF2-40B4-BE49-F238E27FC236}">
                <a16:creationId xmlns:a16="http://schemas.microsoft.com/office/drawing/2014/main" id="{AAE76DF4-17C0-4E03-2E0C-DDCC9AA5ECF3}"/>
              </a:ext>
            </a:extLst>
          </p:cNvPr>
          <p:cNvSpPr txBox="1"/>
          <p:nvPr/>
        </p:nvSpPr>
        <p:spPr>
          <a:xfrm>
            <a:off x="4762679" y="1518666"/>
            <a:ext cx="2774000" cy="6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304800" rIns="304800" bIns="3048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MT"/>
                <a:ea typeface="Fira Sans"/>
                <a:cs typeface="Dubai Light" panose="020B0303030403030204" pitchFamily="34" charset="-78"/>
                <a:sym typeface="Fira Sans"/>
              </a:rPr>
              <a:t>UEN</a:t>
            </a:r>
            <a:endParaRPr kumimoji="0" lang="es-CO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MT"/>
              <a:ea typeface="Fira Sans"/>
              <a:cs typeface="Dubai Light" panose="020B0303030403030204" pitchFamily="34" charset="-78"/>
              <a:sym typeface="Fira Sans"/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1884A66D-B3CE-35EA-573F-67B5531039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733" t="22648" r="24202" b="11092"/>
          <a:stretch/>
        </p:blipFill>
        <p:spPr>
          <a:xfrm>
            <a:off x="1168191" y="2993347"/>
            <a:ext cx="1295889" cy="1377359"/>
          </a:xfrm>
          <a:prstGeom prst="flowChartConnector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B464445-5D36-F20B-5BB0-D4B7D39E9941}"/>
              </a:ext>
            </a:extLst>
          </p:cNvPr>
          <p:cNvGrpSpPr/>
          <p:nvPr/>
        </p:nvGrpSpPr>
        <p:grpSpPr>
          <a:xfrm>
            <a:off x="4563194" y="3024266"/>
            <a:ext cx="3008934" cy="3686613"/>
            <a:chOff x="3201301" y="2947866"/>
            <a:chExt cx="3008934" cy="3686613"/>
          </a:xfrm>
        </p:grpSpPr>
        <p:sp>
          <p:nvSpPr>
            <p:cNvPr id="380" name="Google Shape;380;p24"/>
            <p:cNvSpPr txBox="1"/>
            <p:nvPr/>
          </p:nvSpPr>
          <p:spPr>
            <a:xfrm>
              <a:off x="3201301" y="4951698"/>
              <a:ext cx="3008934" cy="16827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>
                <a:defRPr lang="es-CO"/>
              </a:defPPr>
              <a:lvl1pPr algn="ctr">
                <a:lnSpc>
                  <a:spcPct val="115000"/>
                </a:lnSpc>
                <a:buClr>
                  <a:schemeClr val="dk1"/>
                </a:buClr>
                <a:buSzPts val="1100"/>
                <a:defRPr sz="1600">
                  <a:solidFill>
                    <a:schemeClr val="dk1"/>
                  </a:solidFill>
                  <a:latin typeface="Arial MT"/>
                  <a:ea typeface="Fira Sans"/>
                  <a:cs typeface="Fira San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100"/>
                <a:buFontTx/>
                <a:buNone/>
                <a:tabLst/>
                <a:defRPr/>
              </a:pPr>
              <a:r>
                <a:rPr kumimoji="0" lang="es-CO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MT"/>
                  <a:sym typeface="Fira Sans"/>
                </a:rPr>
                <a:t>Friogan Cúcuta, Friogan Dorada, Friogan Meta, Friogan Corozal 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sym typeface="Fira Sans"/>
              </a:endParaRPr>
            </a:p>
          </p:txBody>
        </p:sp>
        <p:sp>
          <p:nvSpPr>
            <p:cNvPr id="387" name="Google Shape;387;p24"/>
            <p:cNvSpPr/>
            <p:nvPr/>
          </p:nvSpPr>
          <p:spPr>
            <a:xfrm>
              <a:off x="3981933" y="2947866"/>
              <a:ext cx="1504534" cy="1448787"/>
            </a:xfrm>
            <a:prstGeom prst="ellipse">
              <a:avLst/>
            </a:prstGeom>
            <a:solidFill>
              <a:srgbClr val="A2B7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Google Shape;377;p24">
              <a:extLst>
                <a:ext uri="{FF2B5EF4-FFF2-40B4-BE49-F238E27FC236}">
                  <a16:creationId xmlns:a16="http://schemas.microsoft.com/office/drawing/2014/main" id="{4058B967-5A63-85C2-7B9E-F85735F61005}"/>
                </a:ext>
              </a:extLst>
            </p:cNvPr>
            <p:cNvSpPr txBox="1"/>
            <p:nvPr/>
          </p:nvSpPr>
          <p:spPr>
            <a:xfrm>
              <a:off x="3223500" y="4354732"/>
              <a:ext cx="2774000" cy="64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800" tIns="304800" rIns="304800" bIns="304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MT"/>
                  <a:ea typeface="Fira Sans"/>
                  <a:cs typeface="Dubai Light" panose="020B0303030403030204" pitchFamily="34" charset="-78"/>
                  <a:sym typeface="Fira Sans"/>
                </a:rPr>
                <a:t>Ganado en pie monitoreado:</a:t>
              </a:r>
              <a:endPara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Fira Sans"/>
                <a:cs typeface="Dubai Light" panose="020B0303030403030204" pitchFamily="34" charset="-78"/>
                <a:sym typeface="Fira Sans"/>
              </a:endParaRPr>
            </a:p>
          </p:txBody>
        </p: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0E529FF1-7DF2-34FE-7AB6-3BC382021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9064" t="23250" r="25320" b="12362"/>
            <a:stretch/>
          </p:blipFill>
          <p:spPr>
            <a:xfrm>
              <a:off x="4062404" y="2999732"/>
              <a:ext cx="1358066" cy="1368846"/>
            </a:xfrm>
            <a:prstGeom prst="flowChartConnector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333C966-A992-39D9-9EEC-7A0D98CC4547}"/>
              </a:ext>
            </a:extLst>
          </p:cNvPr>
          <p:cNvGrpSpPr/>
          <p:nvPr/>
        </p:nvGrpSpPr>
        <p:grpSpPr>
          <a:xfrm>
            <a:off x="8758230" y="2947866"/>
            <a:ext cx="2774000" cy="3879580"/>
            <a:chOff x="6366012" y="2947867"/>
            <a:chExt cx="2774000" cy="3879580"/>
          </a:xfrm>
        </p:grpSpPr>
        <p:sp>
          <p:nvSpPr>
            <p:cNvPr id="382" name="Google Shape;382;p24"/>
            <p:cNvSpPr txBox="1"/>
            <p:nvPr/>
          </p:nvSpPr>
          <p:spPr>
            <a:xfrm>
              <a:off x="6797021" y="5049320"/>
              <a:ext cx="1946000" cy="17781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100"/>
                <a:buFontTx/>
                <a:buNone/>
                <a:tabLst/>
                <a:defRPr/>
              </a:pPr>
              <a:r>
                <a:rPr kumimoji="0" lang="es-CO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MT"/>
                  <a:ea typeface="Fira Sans"/>
                  <a:cs typeface="Fira Sans"/>
                  <a:sym typeface="Fira Sans"/>
                </a:rPr>
                <a:t>Sala de desposte VVC Grupo éxito e industria de alimentos Grupo éxito Bogotá.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388" name="Google Shape;388;p24"/>
            <p:cNvSpPr/>
            <p:nvPr/>
          </p:nvSpPr>
          <p:spPr>
            <a:xfrm>
              <a:off x="6991032" y="2947867"/>
              <a:ext cx="1512389" cy="1481258"/>
            </a:xfrm>
            <a:prstGeom prst="ellipse">
              <a:avLst/>
            </a:prstGeom>
            <a:solidFill>
              <a:srgbClr val="A2B7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Google Shape;377;p24">
              <a:extLst>
                <a:ext uri="{FF2B5EF4-FFF2-40B4-BE49-F238E27FC236}">
                  <a16:creationId xmlns:a16="http://schemas.microsoft.com/office/drawing/2014/main" id="{5F7463E5-6EA8-5482-07F5-DF2ECAD866BE}"/>
                </a:ext>
              </a:extLst>
            </p:cNvPr>
            <p:cNvSpPr txBox="1"/>
            <p:nvPr/>
          </p:nvSpPr>
          <p:spPr>
            <a:xfrm>
              <a:off x="6366012" y="4457126"/>
              <a:ext cx="2774000" cy="64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800" tIns="304800" rIns="304800" bIns="304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MT"/>
                  <a:ea typeface="Fira Sans"/>
                  <a:cs typeface="Dubai Light" panose="020B0303030403030204" pitchFamily="34" charset="-78"/>
                  <a:sym typeface="Fira Sans"/>
                </a:rPr>
                <a:t>Ganado en canal monitoreado y convencional:</a:t>
              </a:r>
              <a:endPara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Fira Sans"/>
                <a:cs typeface="Dubai Light" panose="020B0303030403030204" pitchFamily="34" charset="-78"/>
                <a:sym typeface="Fira Sans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01060A0-FF6B-D137-7AE6-A5BFA8439F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7210" t="20603" r="24226" b="12916"/>
            <a:stretch/>
          </p:blipFill>
          <p:spPr>
            <a:xfrm>
              <a:off x="7039596" y="2999732"/>
              <a:ext cx="1391493" cy="1349332"/>
            </a:xfrm>
            <a:prstGeom prst="flowChartConnector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844713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4"/>
          <p:cNvSpPr txBox="1">
            <a:spLocks noGrp="1"/>
          </p:cNvSpPr>
          <p:nvPr>
            <p:ph type="title"/>
          </p:nvPr>
        </p:nvSpPr>
        <p:spPr>
          <a:xfrm>
            <a:off x="663279" y="576536"/>
            <a:ext cx="10972800" cy="387985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</a:effectLst>
        </p:spPr>
        <p:txBody>
          <a:bodyPr vert="horz" wrap="square" lIns="0" tIns="18473" rIns="0" bIns="0" rtlCol="0" anchor="ctr">
            <a:spAutoFit/>
          </a:bodyPr>
          <a:lstStyle/>
          <a:p>
            <a:pPr marL="15394" algn="ctr">
              <a:lnSpc>
                <a:spcPct val="100000"/>
              </a:lnSpc>
              <a:spcBef>
                <a:spcPts val="145"/>
              </a:spcBef>
            </a:pPr>
            <a:r>
              <a:rPr lang="es-MX" sz="2400" b="1" spc="200" dirty="0">
                <a:solidFill>
                  <a:schemeClr val="accent6">
                    <a:lumMod val="50000"/>
                  </a:schemeClr>
                </a:solidFill>
                <a:latin typeface="Lora" pitchFamily="2" charset="0"/>
              </a:rPr>
              <a:t>Cobertura y presencia de nuestras UEN</a:t>
            </a:r>
          </a:p>
        </p:txBody>
      </p:sp>
      <p:cxnSp>
        <p:nvCxnSpPr>
          <p:cNvPr id="392" name="Google Shape;392;p24"/>
          <p:cNvCxnSpPr>
            <a:cxnSpLocks/>
          </p:cNvCxnSpPr>
          <p:nvPr/>
        </p:nvCxnSpPr>
        <p:spPr>
          <a:xfrm rot="5400000">
            <a:off x="5994909" y="1878231"/>
            <a:ext cx="202182" cy="1"/>
          </a:xfrm>
          <a:prstGeom prst="bentConnector3">
            <a:avLst>
              <a:gd name="adj1" fmla="val 50000"/>
            </a:avLst>
          </a:prstGeom>
          <a:ln cmpd="thinThick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DEC22C0-C9A9-0222-9899-E4C8E6DD7C17}"/>
              </a:ext>
            </a:extLst>
          </p:cNvPr>
          <p:cNvGrpSpPr/>
          <p:nvPr/>
        </p:nvGrpSpPr>
        <p:grpSpPr>
          <a:xfrm>
            <a:off x="3943148" y="1257565"/>
            <a:ext cx="4305700" cy="642000"/>
            <a:chOff x="3888508" y="1184812"/>
            <a:chExt cx="4030165" cy="642000"/>
          </a:xfrm>
        </p:grpSpPr>
        <p:sp>
          <p:nvSpPr>
            <p:cNvPr id="375" name="Google Shape;375;p24"/>
            <p:cNvSpPr/>
            <p:nvPr/>
          </p:nvSpPr>
          <p:spPr>
            <a:xfrm>
              <a:off x="3888508" y="1184812"/>
              <a:ext cx="4030165" cy="642000"/>
            </a:xfrm>
            <a:prstGeom prst="roundRect">
              <a:avLst>
                <a:gd name="adj" fmla="val 50000"/>
              </a:avLst>
            </a:prstGeom>
            <a:solidFill>
              <a:srgbClr val="A2B77F"/>
            </a:solidFill>
            <a:ln w="28575"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Google Shape;377;p24">
              <a:extLst>
                <a:ext uri="{FF2B5EF4-FFF2-40B4-BE49-F238E27FC236}">
                  <a16:creationId xmlns:a16="http://schemas.microsoft.com/office/drawing/2014/main" id="{DFAA61AD-DC01-AEEA-C5B3-AF17FAD7F196}"/>
                </a:ext>
              </a:extLst>
            </p:cNvPr>
            <p:cNvSpPr txBox="1"/>
            <p:nvPr/>
          </p:nvSpPr>
          <p:spPr>
            <a:xfrm>
              <a:off x="4047612" y="1184812"/>
              <a:ext cx="3711956" cy="64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800" tIns="304800" rIns="304800" bIns="304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"/>
                  <a:ea typeface="Fira Sans"/>
                  <a:cs typeface="Dubai Light" panose="020B0303030403030204" pitchFamily="34" charset="-78"/>
                  <a:sym typeface="Fira Sans"/>
                </a:rPr>
                <a:t>Distribución</a:t>
              </a:r>
              <a:r>
                <a:rPr kumimoji="0" lang="es-CO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MT"/>
                  <a:ea typeface="Fira Sans"/>
                  <a:cs typeface="Dubai Light" panose="020B0303030403030204" pitchFamily="34" charset="-78"/>
                  <a:sym typeface="Fira Sans"/>
                </a:rPr>
                <a:t> de la marca Pastoreo y Mini Pastoreo almacenes Éxito y Carulla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3A156DB-AC1F-EC1A-08CE-2C609B4CDFD5}"/>
              </a:ext>
            </a:extLst>
          </p:cNvPr>
          <p:cNvGrpSpPr/>
          <p:nvPr/>
        </p:nvGrpSpPr>
        <p:grpSpPr>
          <a:xfrm>
            <a:off x="5343717" y="2007028"/>
            <a:ext cx="1504563" cy="1421972"/>
            <a:chOff x="9898233" y="1641147"/>
            <a:chExt cx="1504563" cy="1421972"/>
          </a:xfrm>
        </p:grpSpPr>
        <p:sp>
          <p:nvSpPr>
            <p:cNvPr id="389" name="Google Shape;389;p24"/>
            <p:cNvSpPr/>
            <p:nvPr/>
          </p:nvSpPr>
          <p:spPr>
            <a:xfrm>
              <a:off x="9898233" y="1641147"/>
              <a:ext cx="1504563" cy="1421972"/>
            </a:xfrm>
            <a:prstGeom prst="ellipse">
              <a:avLst/>
            </a:prstGeom>
            <a:solidFill>
              <a:srgbClr val="A2B7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4452B2EA-2906-6468-0752-2310BEF5D4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4269" t="43199" r="32767" b="36252"/>
            <a:stretch/>
          </p:blipFill>
          <p:spPr>
            <a:xfrm>
              <a:off x="9947140" y="1724026"/>
              <a:ext cx="1383854" cy="1275706"/>
            </a:xfrm>
            <a:prstGeom prst="flowChartConnector">
              <a:avLst/>
            </a:prstGeom>
          </p:spPr>
        </p:pic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720DF2D-874A-57E0-53A3-C0099762A9AB}"/>
              </a:ext>
            </a:extLst>
          </p:cNvPr>
          <p:cNvCxnSpPr>
            <a:stCxn id="389" idx="4"/>
          </p:cNvCxnSpPr>
          <p:nvPr/>
        </p:nvCxnSpPr>
        <p:spPr>
          <a:xfrm flipH="1">
            <a:off x="6095998" y="3429000"/>
            <a:ext cx="1" cy="3579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7A35EC7-30F8-69D2-5875-0915E62E0D5A}"/>
              </a:ext>
            </a:extLst>
          </p:cNvPr>
          <p:cNvSpPr/>
          <p:nvPr/>
        </p:nvSpPr>
        <p:spPr>
          <a:xfrm>
            <a:off x="4571345" y="3722044"/>
            <a:ext cx="3159492" cy="7206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Google Shape;377;p24">
            <a:extLst>
              <a:ext uri="{FF2B5EF4-FFF2-40B4-BE49-F238E27FC236}">
                <a16:creationId xmlns:a16="http://schemas.microsoft.com/office/drawing/2014/main" id="{2BD6B094-0F17-5CAB-9E90-35E9B7D24099}"/>
              </a:ext>
            </a:extLst>
          </p:cNvPr>
          <p:cNvSpPr txBox="1"/>
          <p:nvPr/>
        </p:nvSpPr>
        <p:spPr>
          <a:xfrm>
            <a:off x="4425966" y="3762783"/>
            <a:ext cx="3446473" cy="6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304800" rIns="304800" bIns="3048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Fira Sans"/>
                <a:cs typeface="Dubai Light" panose="020B0303030403030204" pitchFamily="34" charset="-78"/>
                <a:sym typeface="Fira Sans"/>
              </a:rPr>
              <a:t>Proyección de distribución 7.000 kg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300" b="1" dirty="0">
                <a:solidFill>
                  <a:schemeClr val="accent6">
                    <a:lumMod val="50000"/>
                  </a:schemeClr>
                </a:solidFill>
                <a:latin typeface="Arial MT"/>
                <a:ea typeface="Fira Sans"/>
                <a:cs typeface="Dubai Light" panose="020B0303030403030204" pitchFamily="34" charset="-78"/>
                <a:sym typeface="Fira Sans"/>
              </a:rPr>
              <a:t>Junio 2024</a:t>
            </a:r>
            <a:endParaRPr kumimoji="0" lang="es-CO" sz="13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MT"/>
              <a:ea typeface="Fira Sans"/>
              <a:cs typeface="Dubai Light" panose="020B0303030403030204" pitchFamily="34" charset="-78"/>
              <a:sym typeface="Fira San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482E87D-60C9-FB74-4A5E-18352A68793F}"/>
              </a:ext>
            </a:extLst>
          </p:cNvPr>
          <p:cNvGrpSpPr/>
          <p:nvPr/>
        </p:nvGrpSpPr>
        <p:grpSpPr>
          <a:xfrm>
            <a:off x="536902" y="2397014"/>
            <a:ext cx="2473975" cy="642000"/>
            <a:chOff x="3888508" y="1184812"/>
            <a:chExt cx="4030165" cy="642000"/>
          </a:xfrm>
        </p:grpSpPr>
        <p:sp>
          <p:nvSpPr>
            <p:cNvPr id="21" name="Google Shape;375;p24">
              <a:extLst>
                <a:ext uri="{FF2B5EF4-FFF2-40B4-BE49-F238E27FC236}">
                  <a16:creationId xmlns:a16="http://schemas.microsoft.com/office/drawing/2014/main" id="{699AA0D8-FA73-A0E2-8B42-693E15A213C0}"/>
                </a:ext>
              </a:extLst>
            </p:cNvPr>
            <p:cNvSpPr/>
            <p:nvPr/>
          </p:nvSpPr>
          <p:spPr>
            <a:xfrm>
              <a:off x="3888508" y="1184812"/>
              <a:ext cx="4030165" cy="642000"/>
            </a:xfrm>
            <a:prstGeom prst="roundRect">
              <a:avLst>
                <a:gd name="adj" fmla="val 50000"/>
              </a:avLst>
            </a:prstGeom>
            <a:solidFill>
              <a:srgbClr val="A2B77F"/>
            </a:solidFill>
            <a:ln w="28575"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Google Shape;377;p24">
              <a:extLst>
                <a:ext uri="{FF2B5EF4-FFF2-40B4-BE49-F238E27FC236}">
                  <a16:creationId xmlns:a16="http://schemas.microsoft.com/office/drawing/2014/main" id="{DEDA092A-6392-A6A4-4B95-16EDDAAD4C53}"/>
                </a:ext>
              </a:extLst>
            </p:cNvPr>
            <p:cNvSpPr txBox="1"/>
            <p:nvPr/>
          </p:nvSpPr>
          <p:spPr>
            <a:xfrm>
              <a:off x="4047612" y="1184812"/>
              <a:ext cx="3711956" cy="64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800" tIns="304800" rIns="304800" bIns="304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"/>
                  <a:ea typeface="Fira Sans"/>
                  <a:cs typeface="Dubai Light" panose="020B0303030403030204" pitchFamily="34" charset="-78"/>
                  <a:sym typeface="Fira Sans"/>
                </a:rPr>
                <a:t>4 almacenes VMI Bogotá y sabana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5005ED3-9C25-B4DE-BA12-B48B9AC5A74B}"/>
              </a:ext>
            </a:extLst>
          </p:cNvPr>
          <p:cNvGrpSpPr/>
          <p:nvPr/>
        </p:nvGrpSpPr>
        <p:grpSpPr>
          <a:xfrm>
            <a:off x="8691601" y="2397014"/>
            <a:ext cx="2704701" cy="642000"/>
            <a:chOff x="3888508" y="1184812"/>
            <a:chExt cx="4030165" cy="642000"/>
          </a:xfrm>
        </p:grpSpPr>
        <p:sp>
          <p:nvSpPr>
            <p:cNvPr id="24" name="Google Shape;375;p24">
              <a:extLst>
                <a:ext uri="{FF2B5EF4-FFF2-40B4-BE49-F238E27FC236}">
                  <a16:creationId xmlns:a16="http://schemas.microsoft.com/office/drawing/2014/main" id="{4F0B094A-5F29-4C19-8218-E6F61D24B239}"/>
                </a:ext>
              </a:extLst>
            </p:cNvPr>
            <p:cNvSpPr/>
            <p:nvPr/>
          </p:nvSpPr>
          <p:spPr>
            <a:xfrm>
              <a:off x="3888508" y="1184812"/>
              <a:ext cx="4030165" cy="642000"/>
            </a:xfrm>
            <a:prstGeom prst="roundRect">
              <a:avLst>
                <a:gd name="adj" fmla="val 50000"/>
              </a:avLst>
            </a:prstGeom>
            <a:solidFill>
              <a:srgbClr val="A2B77F"/>
            </a:solidFill>
            <a:ln w="28575"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Google Shape;377;p24">
              <a:extLst>
                <a:ext uri="{FF2B5EF4-FFF2-40B4-BE49-F238E27FC236}">
                  <a16:creationId xmlns:a16="http://schemas.microsoft.com/office/drawing/2014/main" id="{13B41984-7402-B291-8102-D702734FA30C}"/>
                </a:ext>
              </a:extLst>
            </p:cNvPr>
            <p:cNvSpPr txBox="1"/>
            <p:nvPr/>
          </p:nvSpPr>
          <p:spPr>
            <a:xfrm>
              <a:off x="4047612" y="1184812"/>
              <a:ext cx="3711956" cy="64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800" tIns="304800" rIns="304800" bIns="304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CO" sz="1300" b="1" dirty="0">
                  <a:solidFill>
                    <a:schemeClr val="accent6">
                      <a:lumMod val="50000"/>
                    </a:schemeClr>
                  </a:solidFill>
                  <a:latin typeface="Arial "/>
                  <a:ea typeface="Fira Sans"/>
                  <a:cs typeface="Dubai Light" panose="020B0303030403030204" pitchFamily="34" charset="-78"/>
                  <a:sym typeface="Fira Sans"/>
                </a:rPr>
                <a:t>41</a:t>
              </a:r>
              <a:r>
                <a:rPr kumimoji="0" lang="es-CO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"/>
                  <a:ea typeface="Fira Sans"/>
                  <a:cs typeface="Dubai Light" panose="020B0303030403030204" pitchFamily="34" charset="-78"/>
                  <a:sym typeface="Fira Sans"/>
                </a:rPr>
                <a:t> almacenes venta en firme Bogotá y sabana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1559FE8-0559-8163-F7B4-D1982E9145A6}"/>
              </a:ext>
            </a:extLst>
          </p:cNvPr>
          <p:cNvGrpSpPr/>
          <p:nvPr/>
        </p:nvGrpSpPr>
        <p:grpSpPr>
          <a:xfrm>
            <a:off x="8483118" y="3497987"/>
            <a:ext cx="2473975" cy="642000"/>
            <a:chOff x="3888508" y="1184812"/>
            <a:chExt cx="4030165" cy="642000"/>
          </a:xfrm>
        </p:grpSpPr>
        <p:sp>
          <p:nvSpPr>
            <p:cNvPr id="27" name="Google Shape;375;p24">
              <a:extLst>
                <a:ext uri="{FF2B5EF4-FFF2-40B4-BE49-F238E27FC236}">
                  <a16:creationId xmlns:a16="http://schemas.microsoft.com/office/drawing/2014/main" id="{93749D2A-3B13-114A-F42C-727F05696CC4}"/>
                </a:ext>
              </a:extLst>
            </p:cNvPr>
            <p:cNvSpPr/>
            <p:nvPr/>
          </p:nvSpPr>
          <p:spPr>
            <a:xfrm>
              <a:off x="3888508" y="1184812"/>
              <a:ext cx="4030165" cy="642000"/>
            </a:xfrm>
            <a:prstGeom prst="roundRect">
              <a:avLst>
                <a:gd name="adj" fmla="val 50000"/>
              </a:avLst>
            </a:prstGeom>
            <a:solidFill>
              <a:srgbClr val="A2B77F"/>
            </a:solidFill>
            <a:ln w="28575"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Google Shape;377;p24">
              <a:extLst>
                <a:ext uri="{FF2B5EF4-FFF2-40B4-BE49-F238E27FC236}">
                  <a16:creationId xmlns:a16="http://schemas.microsoft.com/office/drawing/2014/main" id="{0F9D2EF0-0B66-66BC-AB69-CB901553D087}"/>
                </a:ext>
              </a:extLst>
            </p:cNvPr>
            <p:cNvSpPr txBox="1"/>
            <p:nvPr/>
          </p:nvSpPr>
          <p:spPr>
            <a:xfrm>
              <a:off x="4047612" y="1184812"/>
              <a:ext cx="3711956" cy="64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800" tIns="304800" rIns="304800" bIns="304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CO" sz="1300" b="1" dirty="0">
                  <a:solidFill>
                    <a:schemeClr val="accent6">
                      <a:lumMod val="50000"/>
                    </a:schemeClr>
                  </a:solidFill>
                  <a:latin typeface="Arial "/>
                  <a:ea typeface="Fira Sans"/>
                  <a:cs typeface="Dubai Light" panose="020B0303030403030204" pitchFamily="34" charset="-78"/>
                  <a:sym typeface="Fira Sans"/>
                </a:rPr>
                <a:t>12</a:t>
              </a:r>
              <a:r>
                <a:rPr kumimoji="0" lang="es-CO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"/>
                  <a:ea typeface="Fira Sans"/>
                  <a:cs typeface="Dubai Light" panose="020B0303030403030204" pitchFamily="34" charset="-78"/>
                  <a:sym typeface="Fira Sans"/>
                </a:rPr>
                <a:t> almacenes venta en firme Antioquia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B42D9DE-5B6E-8C45-F53B-076B42A74212}"/>
              </a:ext>
            </a:extLst>
          </p:cNvPr>
          <p:cNvGrpSpPr/>
          <p:nvPr/>
        </p:nvGrpSpPr>
        <p:grpSpPr>
          <a:xfrm>
            <a:off x="875566" y="3440368"/>
            <a:ext cx="2625016" cy="642000"/>
            <a:chOff x="3888508" y="1184812"/>
            <a:chExt cx="4030165" cy="642000"/>
          </a:xfrm>
        </p:grpSpPr>
        <p:sp>
          <p:nvSpPr>
            <p:cNvPr id="30" name="Google Shape;375;p24">
              <a:extLst>
                <a:ext uri="{FF2B5EF4-FFF2-40B4-BE49-F238E27FC236}">
                  <a16:creationId xmlns:a16="http://schemas.microsoft.com/office/drawing/2014/main" id="{74B32420-14C0-E204-D820-B442AA662A1E}"/>
                </a:ext>
              </a:extLst>
            </p:cNvPr>
            <p:cNvSpPr/>
            <p:nvPr/>
          </p:nvSpPr>
          <p:spPr>
            <a:xfrm>
              <a:off x="3888508" y="1184812"/>
              <a:ext cx="4030165" cy="642000"/>
            </a:xfrm>
            <a:prstGeom prst="roundRect">
              <a:avLst>
                <a:gd name="adj" fmla="val 50000"/>
              </a:avLst>
            </a:prstGeom>
            <a:solidFill>
              <a:srgbClr val="A2B77F"/>
            </a:solidFill>
            <a:ln w="28575"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Google Shape;377;p24">
              <a:extLst>
                <a:ext uri="{FF2B5EF4-FFF2-40B4-BE49-F238E27FC236}">
                  <a16:creationId xmlns:a16="http://schemas.microsoft.com/office/drawing/2014/main" id="{B57E0A0D-763A-971D-9AE0-D8A983141B45}"/>
                </a:ext>
              </a:extLst>
            </p:cNvPr>
            <p:cNvSpPr txBox="1"/>
            <p:nvPr/>
          </p:nvSpPr>
          <p:spPr>
            <a:xfrm>
              <a:off x="4047612" y="1184812"/>
              <a:ext cx="3711956" cy="64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800" tIns="304800" rIns="304800" bIns="304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CO" sz="1300" b="1" dirty="0">
                  <a:solidFill>
                    <a:schemeClr val="accent6">
                      <a:lumMod val="50000"/>
                    </a:schemeClr>
                  </a:solidFill>
                  <a:latin typeface="Arial "/>
                  <a:ea typeface="Fira Sans"/>
                  <a:cs typeface="Dubai Light" panose="020B0303030403030204" pitchFamily="34" charset="-78"/>
                  <a:sym typeface="Fira Sans"/>
                </a:rPr>
                <a:t>15</a:t>
              </a:r>
              <a:r>
                <a:rPr kumimoji="0" lang="es-CO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"/>
                  <a:ea typeface="Fira Sans"/>
                  <a:cs typeface="Dubai Light" panose="020B0303030403030204" pitchFamily="34" charset="-78"/>
                  <a:sym typeface="Fira Sans"/>
                </a:rPr>
                <a:t> almacenes venta en firme Costa Atlántica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C9BFF3B-B088-1519-8AF3-2DB270AF05F5}"/>
              </a:ext>
            </a:extLst>
          </p:cNvPr>
          <p:cNvGrpSpPr/>
          <p:nvPr/>
        </p:nvGrpSpPr>
        <p:grpSpPr>
          <a:xfrm>
            <a:off x="1482044" y="4817953"/>
            <a:ext cx="2473975" cy="642000"/>
            <a:chOff x="3888508" y="1184812"/>
            <a:chExt cx="4030165" cy="642000"/>
          </a:xfrm>
        </p:grpSpPr>
        <p:sp>
          <p:nvSpPr>
            <p:cNvPr id="34" name="Google Shape;375;p24">
              <a:extLst>
                <a:ext uri="{FF2B5EF4-FFF2-40B4-BE49-F238E27FC236}">
                  <a16:creationId xmlns:a16="http://schemas.microsoft.com/office/drawing/2014/main" id="{069B93B9-CC3C-CB9C-A9E1-02BD8262D815}"/>
                </a:ext>
              </a:extLst>
            </p:cNvPr>
            <p:cNvSpPr/>
            <p:nvPr/>
          </p:nvSpPr>
          <p:spPr>
            <a:xfrm>
              <a:off x="3888508" y="1184812"/>
              <a:ext cx="4030165" cy="642000"/>
            </a:xfrm>
            <a:prstGeom prst="roundRect">
              <a:avLst>
                <a:gd name="adj" fmla="val 50000"/>
              </a:avLst>
            </a:prstGeom>
            <a:solidFill>
              <a:srgbClr val="A2B77F"/>
            </a:solidFill>
            <a:ln w="28575"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Google Shape;377;p24">
              <a:extLst>
                <a:ext uri="{FF2B5EF4-FFF2-40B4-BE49-F238E27FC236}">
                  <a16:creationId xmlns:a16="http://schemas.microsoft.com/office/drawing/2014/main" id="{F0D0E470-4734-CC4A-21FB-D601545B12B6}"/>
                </a:ext>
              </a:extLst>
            </p:cNvPr>
            <p:cNvSpPr txBox="1"/>
            <p:nvPr/>
          </p:nvSpPr>
          <p:spPr>
            <a:xfrm>
              <a:off x="4047612" y="1184812"/>
              <a:ext cx="3711956" cy="64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800" tIns="304800" rIns="304800" bIns="304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"/>
                  <a:ea typeface="Fira Sans"/>
                  <a:cs typeface="Dubai Light" panose="020B0303030403030204" pitchFamily="34" charset="-78"/>
                  <a:sym typeface="Fira Sans"/>
                </a:rPr>
                <a:t>3 almacenes venta en firme Valle y Huila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3EAAE1B-3E1C-D875-3DF9-356DA2A43900}"/>
              </a:ext>
            </a:extLst>
          </p:cNvPr>
          <p:cNvGrpSpPr/>
          <p:nvPr/>
        </p:nvGrpSpPr>
        <p:grpSpPr>
          <a:xfrm>
            <a:off x="8111081" y="4817953"/>
            <a:ext cx="2473975" cy="642000"/>
            <a:chOff x="3888508" y="1184812"/>
            <a:chExt cx="4030165" cy="642000"/>
          </a:xfrm>
        </p:grpSpPr>
        <p:sp>
          <p:nvSpPr>
            <p:cNvPr id="37" name="Google Shape;375;p24">
              <a:extLst>
                <a:ext uri="{FF2B5EF4-FFF2-40B4-BE49-F238E27FC236}">
                  <a16:creationId xmlns:a16="http://schemas.microsoft.com/office/drawing/2014/main" id="{8637E6C5-E6DF-5C60-D1A5-7A90E1876F94}"/>
                </a:ext>
              </a:extLst>
            </p:cNvPr>
            <p:cNvSpPr/>
            <p:nvPr/>
          </p:nvSpPr>
          <p:spPr>
            <a:xfrm>
              <a:off x="3888508" y="1184812"/>
              <a:ext cx="4030165" cy="642000"/>
            </a:xfrm>
            <a:prstGeom prst="roundRect">
              <a:avLst>
                <a:gd name="adj" fmla="val 50000"/>
              </a:avLst>
            </a:prstGeom>
            <a:solidFill>
              <a:srgbClr val="A2B77F"/>
            </a:solidFill>
            <a:ln w="28575"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Google Shape;377;p24">
              <a:extLst>
                <a:ext uri="{FF2B5EF4-FFF2-40B4-BE49-F238E27FC236}">
                  <a16:creationId xmlns:a16="http://schemas.microsoft.com/office/drawing/2014/main" id="{B0233A3E-DA6D-A788-C513-5629ECF28F69}"/>
                </a:ext>
              </a:extLst>
            </p:cNvPr>
            <p:cNvSpPr txBox="1"/>
            <p:nvPr/>
          </p:nvSpPr>
          <p:spPr>
            <a:xfrm>
              <a:off x="4047612" y="1184812"/>
              <a:ext cx="3711956" cy="64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800" tIns="304800" rIns="304800" bIns="304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"/>
                  <a:ea typeface="Fira Sans"/>
                  <a:cs typeface="Dubai Light" panose="020B0303030403030204" pitchFamily="34" charset="-78"/>
                  <a:sym typeface="Fira Sans"/>
                </a:rPr>
                <a:t>1 almacenes VMI venta </a:t>
              </a:r>
              <a:r>
                <a:rPr lang="es-CO" sz="1300" b="1" dirty="0">
                  <a:solidFill>
                    <a:schemeClr val="accent6">
                      <a:lumMod val="50000"/>
                    </a:schemeClr>
                  </a:solidFill>
                  <a:latin typeface="Arial "/>
                  <a:ea typeface="Fira Sans"/>
                  <a:cs typeface="Dubai Light" panose="020B0303030403030204" pitchFamily="34" charset="-78"/>
                  <a:sym typeface="Fira Sans"/>
                </a:rPr>
                <a:t>online Bogotá</a:t>
              </a:r>
              <a:endParaRPr kumimoji="0" lang="es-CO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"/>
                <a:ea typeface="Fira Sans"/>
                <a:cs typeface="Dubai Light" panose="020B0303030403030204" pitchFamily="34" charset="-78"/>
                <a:sym typeface="Fira Sans"/>
              </a:endParaRP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FA5F0B0-9D96-F608-3F78-2B3CCDC5DDFA}"/>
              </a:ext>
            </a:extLst>
          </p:cNvPr>
          <p:cNvCxnSpPr>
            <a:endCxn id="24" idx="1"/>
          </p:cNvCxnSpPr>
          <p:nvPr/>
        </p:nvCxnSpPr>
        <p:spPr>
          <a:xfrm>
            <a:off x="6848280" y="2706255"/>
            <a:ext cx="1843321" cy="117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F8A6AB9-64F8-5439-B6D1-A0CD49E4EF5F}"/>
              </a:ext>
            </a:extLst>
          </p:cNvPr>
          <p:cNvCxnSpPr>
            <a:stCxn id="389" idx="2"/>
            <a:endCxn id="21" idx="3"/>
          </p:cNvCxnSpPr>
          <p:nvPr/>
        </p:nvCxnSpPr>
        <p:spPr>
          <a:xfrm flipH="1">
            <a:off x="3010877" y="2718014"/>
            <a:ext cx="23328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10E66F40-7D69-A83A-D7FA-F8425FE49413}"/>
              </a:ext>
            </a:extLst>
          </p:cNvPr>
          <p:cNvCxnSpPr>
            <a:cxnSpLocks/>
            <a:stCxn id="389" idx="6"/>
            <a:endCxn id="27" idx="1"/>
          </p:cNvCxnSpPr>
          <p:nvPr/>
        </p:nvCxnSpPr>
        <p:spPr>
          <a:xfrm>
            <a:off x="6848280" y="2718014"/>
            <a:ext cx="1634838" cy="1100973"/>
          </a:xfrm>
          <a:prstGeom prst="bentConnector3">
            <a:avLst>
              <a:gd name="adj1" fmla="val 7372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0292268C-489D-4C0A-B143-74743EBB1560}"/>
              </a:ext>
            </a:extLst>
          </p:cNvPr>
          <p:cNvCxnSpPr>
            <a:cxnSpLocks/>
            <a:endCxn id="37" idx="1"/>
          </p:cNvCxnSpPr>
          <p:nvPr/>
        </p:nvCxnSpPr>
        <p:spPr>
          <a:xfrm rot="16200000" flipH="1">
            <a:off x="6757998" y="3785870"/>
            <a:ext cx="2432698" cy="273468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2CAB95F8-8B2F-E6FB-ED1C-1F5BEE2CAC95}"/>
              </a:ext>
            </a:extLst>
          </p:cNvPr>
          <p:cNvCxnSpPr>
            <a:stCxn id="389" idx="2"/>
            <a:endCxn id="30" idx="3"/>
          </p:cNvCxnSpPr>
          <p:nvPr/>
        </p:nvCxnSpPr>
        <p:spPr>
          <a:xfrm rot="10800000" flipV="1">
            <a:off x="3500583" y="2718014"/>
            <a:ext cx="1843135" cy="1043354"/>
          </a:xfrm>
          <a:prstGeom prst="bentConnector3">
            <a:avLst>
              <a:gd name="adj1" fmla="val 7305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2F6D5AB3-98C4-ED91-6021-D2DE7B0511D5}"/>
              </a:ext>
            </a:extLst>
          </p:cNvPr>
          <p:cNvCxnSpPr>
            <a:stCxn id="389" idx="2"/>
            <a:endCxn id="34" idx="3"/>
          </p:cNvCxnSpPr>
          <p:nvPr/>
        </p:nvCxnSpPr>
        <p:spPr>
          <a:xfrm rot="10800000" flipV="1">
            <a:off x="3956019" y="2718013"/>
            <a:ext cx="1387698" cy="2420939"/>
          </a:xfrm>
          <a:prstGeom prst="bentConnector3">
            <a:avLst>
              <a:gd name="adj1" fmla="val 7529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E5218FAE-7C72-0ACA-6FE2-068C8B817707}"/>
              </a:ext>
            </a:extLst>
          </p:cNvPr>
          <p:cNvGrpSpPr/>
          <p:nvPr/>
        </p:nvGrpSpPr>
        <p:grpSpPr>
          <a:xfrm>
            <a:off x="5284612" y="5043055"/>
            <a:ext cx="1622773" cy="720648"/>
            <a:chOff x="5284612" y="5043055"/>
            <a:chExt cx="1622773" cy="720648"/>
          </a:xfrm>
        </p:grpSpPr>
        <p:sp>
          <p:nvSpPr>
            <p:cNvPr id="323" name="Rectangle: Rounded Corners 322">
              <a:extLst>
                <a:ext uri="{FF2B5EF4-FFF2-40B4-BE49-F238E27FC236}">
                  <a16:creationId xmlns:a16="http://schemas.microsoft.com/office/drawing/2014/main" id="{2C498F7E-8D17-684C-C356-77ACC4039B6E}"/>
                </a:ext>
              </a:extLst>
            </p:cNvPr>
            <p:cNvSpPr/>
            <p:nvPr/>
          </p:nvSpPr>
          <p:spPr>
            <a:xfrm>
              <a:off x="5392624" y="5043055"/>
              <a:ext cx="1383854" cy="72064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4" name="Google Shape;377;p24">
              <a:hlinkClick r:id="rId4"/>
              <a:extLst>
                <a:ext uri="{FF2B5EF4-FFF2-40B4-BE49-F238E27FC236}">
                  <a16:creationId xmlns:a16="http://schemas.microsoft.com/office/drawing/2014/main" id="{D03A7266-C90D-44AE-4DDD-DAF6A3E668F3}"/>
                </a:ext>
              </a:extLst>
            </p:cNvPr>
            <p:cNvSpPr txBox="1"/>
            <p:nvPr/>
          </p:nvSpPr>
          <p:spPr>
            <a:xfrm>
              <a:off x="5284612" y="5100849"/>
              <a:ext cx="1622773" cy="64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800" tIns="304800" rIns="304800" bIns="304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MT"/>
                  <a:ea typeface="Fira Sans"/>
                  <a:cs typeface="Dubai Light" panose="020B0303030403030204" pitchFamily="34" charset="-78"/>
                  <a:sym typeface="Fira Sans"/>
                </a:rPr>
                <a:t>Puntos de venta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CO" sz="1300" b="1" dirty="0">
                  <a:solidFill>
                    <a:schemeClr val="accent6">
                      <a:lumMod val="50000"/>
                    </a:schemeClr>
                  </a:solidFill>
                  <a:latin typeface="Arial MT"/>
                  <a:ea typeface="Fira Sans"/>
                  <a:cs typeface="Dubai Light" panose="020B0303030403030204" pitchFamily="34" charset="-78"/>
                  <a:sym typeface="Fira Sans"/>
                </a:rPr>
                <a:t>Colombia</a:t>
              </a:r>
              <a:endParaRPr kumimoji="0" lang="es-CO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Fira Sans"/>
                <a:cs typeface="Dubai Light" panose="020B0303030403030204" pitchFamily="34" charset="-78"/>
                <a:sym typeface="Fira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6950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72;p31">
            <a:extLst>
              <a:ext uri="{FF2B5EF4-FFF2-40B4-BE49-F238E27FC236}">
                <a16:creationId xmlns:a16="http://schemas.microsoft.com/office/drawing/2014/main" id="{CBC4D224-CD47-D211-24B0-E717A703CA16}"/>
              </a:ext>
            </a:extLst>
          </p:cNvPr>
          <p:cNvSpPr/>
          <p:nvPr/>
        </p:nvSpPr>
        <p:spPr>
          <a:xfrm>
            <a:off x="435204" y="1311674"/>
            <a:ext cx="11321591" cy="64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24272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400"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Lora"/>
              </a:rPr>
              <a:t>Participación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8512F"/>
                </a:solidFill>
                <a:effectLst/>
                <a:uLnTx/>
                <a:uFillTx/>
                <a:latin typeface="Lora"/>
                <a:ea typeface="Calibri"/>
                <a:cs typeface="Calibri"/>
                <a:sym typeface="Lora"/>
              </a:rPr>
              <a:t> Ventas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B79518E-F778-6EE4-985E-62EDC73C9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529" y="2657022"/>
            <a:ext cx="9991058" cy="241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0202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376;p24">
            <a:extLst>
              <a:ext uri="{FF2B5EF4-FFF2-40B4-BE49-F238E27FC236}">
                <a16:creationId xmlns:a16="http://schemas.microsoft.com/office/drawing/2014/main" id="{CBB40637-9ED8-ABEC-3427-A98C50E731D5}"/>
              </a:ext>
            </a:extLst>
          </p:cNvPr>
          <p:cNvSpPr txBox="1">
            <a:spLocks/>
          </p:cNvSpPr>
          <p:nvPr/>
        </p:nvSpPr>
        <p:spPr>
          <a:xfrm>
            <a:off x="2395061" y="517689"/>
            <a:ext cx="8110695" cy="387985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1847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5394" marR="0" lvl="0" indent="0" algn="ctr" defTabSz="914400" rtl="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20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ora" pitchFamily="2" charset="0"/>
              </a:rPr>
              <a:t>Campaña de posicionamiento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E637EB9D-D759-39B8-2C0B-1DCF076295FB}"/>
              </a:ext>
            </a:extLst>
          </p:cNvPr>
          <p:cNvSpPr/>
          <p:nvPr/>
        </p:nvSpPr>
        <p:spPr>
          <a:xfrm>
            <a:off x="1127400" y="1344132"/>
            <a:ext cx="955551" cy="910007"/>
          </a:xfrm>
          <a:prstGeom prst="ellipse">
            <a:avLst/>
          </a:prstGeom>
          <a:ln w="19050">
            <a:solidFill>
              <a:srgbClr val="A2B7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rgbClr val="6276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</a:t>
            </a:r>
          </a:p>
        </p:txBody>
      </p:sp>
      <p:sp>
        <p:nvSpPr>
          <p:cNvPr id="25" name="object 8">
            <a:extLst>
              <a:ext uri="{FF2B5EF4-FFF2-40B4-BE49-F238E27FC236}">
                <a16:creationId xmlns:a16="http://schemas.microsoft.com/office/drawing/2014/main" id="{CB21DAAC-DA20-FAAC-0C0F-EA007D9A8751}"/>
              </a:ext>
            </a:extLst>
          </p:cNvPr>
          <p:cNvSpPr txBox="1"/>
          <p:nvPr/>
        </p:nvSpPr>
        <p:spPr>
          <a:xfrm>
            <a:off x="2234840" y="1386200"/>
            <a:ext cx="2286700" cy="6834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-26669" algn="ctr" defTabSz="914400" rtl="0" eaLnBrk="1" fontAlgn="auto" latinLnBrk="0" hangingPunct="1">
              <a:lnSpc>
                <a:spcPct val="114599"/>
              </a:lnSpc>
              <a:spcBef>
                <a:spcPts val="4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300" b="0" i="0" u="none" strike="noStrike" kern="1200" cap="none" spc="-15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"/>
                <a:cs typeface="Verdana"/>
              </a:rPr>
              <a:t>Escuela de carne Pastoreo (Coma carne con Pastoreo y link video)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"/>
              <a:cs typeface="Verdana"/>
            </a:endParaRPr>
          </a:p>
        </p:txBody>
      </p:sp>
      <p:sp>
        <p:nvSpPr>
          <p:cNvPr id="26" name="object 9">
            <a:extLst>
              <a:ext uri="{FF2B5EF4-FFF2-40B4-BE49-F238E27FC236}">
                <a16:creationId xmlns:a16="http://schemas.microsoft.com/office/drawing/2014/main" id="{65AECB83-5D77-DB45-5FC8-85BF92EBEE77}"/>
              </a:ext>
            </a:extLst>
          </p:cNvPr>
          <p:cNvSpPr txBox="1"/>
          <p:nvPr/>
        </p:nvSpPr>
        <p:spPr>
          <a:xfrm>
            <a:off x="7557849" y="1386200"/>
            <a:ext cx="2811204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300" b="0" i="0" u="none" strike="noStrike" kern="1200" cap="none" spc="25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"/>
                <a:cs typeface="Verdana"/>
              </a:rPr>
              <a:t>Auspicio Diamond.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300" b="0" i="0" u="none" strike="noStrike" kern="1200" cap="none" spc="25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"/>
                <a:cs typeface="Verdana"/>
              </a:rPr>
              <a:t>Mesa Mundial De Ganadería Sostenible en El Chaco Paraguayo / Innovation Tour</a:t>
            </a:r>
            <a:endParaRPr kumimoji="0" lang="es-MX" sz="13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"/>
              <a:cs typeface="Verdana"/>
            </a:endParaRP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7CAEC013-42B8-C7B9-FCE5-579D49A970F3}"/>
              </a:ext>
            </a:extLst>
          </p:cNvPr>
          <p:cNvSpPr/>
          <p:nvPr/>
        </p:nvSpPr>
        <p:spPr>
          <a:xfrm>
            <a:off x="6450409" y="1344132"/>
            <a:ext cx="955551" cy="910007"/>
          </a:xfrm>
          <a:prstGeom prst="ellipse">
            <a:avLst/>
          </a:prstGeom>
          <a:ln w="19050">
            <a:solidFill>
              <a:srgbClr val="A2B7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rgbClr val="6276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02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5B00EE5-4804-A575-AE78-1C08A15BA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6781" y="2882646"/>
            <a:ext cx="1556226" cy="71418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022405A-4D73-E3B6-1082-2A7E5F2774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7849" y="2352180"/>
            <a:ext cx="1769286" cy="1769286"/>
          </a:xfrm>
          <a:prstGeom prst="rect">
            <a:avLst/>
          </a:prstGeom>
        </p:spPr>
      </p:pic>
      <p:sp>
        <p:nvSpPr>
          <p:cNvPr id="13" name="object 3">
            <a:extLst>
              <a:ext uri="{FF2B5EF4-FFF2-40B4-BE49-F238E27FC236}">
                <a16:creationId xmlns:a16="http://schemas.microsoft.com/office/drawing/2014/main" id="{5C9DE7AE-9A34-252E-1479-F44F60F10980}"/>
              </a:ext>
            </a:extLst>
          </p:cNvPr>
          <p:cNvSpPr txBox="1"/>
          <p:nvPr/>
        </p:nvSpPr>
        <p:spPr>
          <a:xfrm>
            <a:off x="2566201" y="3712539"/>
            <a:ext cx="1831879" cy="178995"/>
          </a:xfrm>
          <a:prstGeom prst="rect">
            <a:avLst/>
          </a:prstGeom>
        </p:spPr>
        <p:txBody>
          <a:bodyPr vert="horz" wrap="square" lIns="0" tIns="41564" rIns="0" bIns="0" rtlCol="0">
            <a:spAutoFit/>
          </a:bodyPr>
          <a:lstStyle/>
          <a:p>
            <a:pPr marL="15394" marR="6157" lvl="0" indent="83126" algn="l" defTabSz="914400" rtl="0" eaLnBrk="1" fontAlgn="auto" latinLnBrk="0" hangingPunct="1">
              <a:lnSpc>
                <a:spcPts val="1030"/>
              </a:lnSpc>
              <a:spcBef>
                <a:spcPts val="3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MT"/>
                <a:ea typeface="+mn-ea"/>
                <a:cs typeface="Arial M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MT"/>
              <a:ea typeface="+mn-ea"/>
              <a:cs typeface="Arial MT"/>
            </a:endParaRPr>
          </a:p>
        </p:txBody>
      </p:sp>
      <p:sp>
        <p:nvSpPr>
          <p:cNvPr id="14" name="Botón de acción: ir al final 13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1FE24993-B50E-BF08-9EDF-424935402914}"/>
              </a:ext>
            </a:extLst>
          </p:cNvPr>
          <p:cNvSpPr/>
          <p:nvPr/>
        </p:nvSpPr>
        <p:spPr>
          <a:xfrm>
            <a:off x="3482140" y="3680738"/>
            <a:ext cx="273396" cy="242596"/>
          </a:xfrm>
          <a:prstGeom prst="actionButtonEnd">
            <a:avLst/>
          </a:prstGeom>
          <a:solidFill>
            <a:srgbClr val="A2B77F"/>
          </a:solidFill>
          <a:ln>
            <a:solidFill>
              <a:srgbClr val="A2B7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C8B19B-A9A4-D051-00D5-A225245C2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098" y="2212067"/>
            <a:ext cx="2384281" cy="1341158"/>
          </a:xfrm>
          <a:prstGeom prst="rect">
            <a:avLst/>
          </a:prstGeom>
        </p:spPr>
      </p:pic>
      <p:sp>
        <p:nvSpPr>
          <p:cNvPr id="6" name="Elipse 26">
            <a:extLst>
              <a:ext uri="{FF2B5EF4-FFF2-40B4-BE49-F238E27FC236}">
                <a16:creationId xmlns:a16="http://schemas.microsoft.com/office/drawing/2014/main" id="{F4988BCD-68D5-F4FE-8322-2D4435E55747}"/>
              </a:ext>
            </a:extLst>
          </p:cNvPr>
          <p:cNvSpPr/>
          <p:nvPr/>
        </p:nvSpPr>
        <p:spPr>
          <a:xfrm>
            <a:off x="1081218" y="4457306"/>
            <a:ext cx="955551" cy="910007"/>
          </a:xfrm>
          <a:prstGeom prst="ellipse">
            <a:avLst/>
          </a:prstGeom>
          <a:ln w="19050">
            <a:solidFill>
              <a:srgbClr val="A2B7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rgbClr val="6276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</a:t>
            </a:r>
          </a:p>
        </p:txBody>
      </p:sp>
      <p:sp>
        <p:nvSpPr>
          <p:cNvPr id="9" name="Elipse 26">
            <a:extLst>
              <a:ext uri="{FF2B5EF4-FFF2-40B4-BE49-F238E27FC236}">
                <a16:creationId xmlns:a16="http://schemas.microsoft.com/office/drawing/2014/main" id="{7D218F97-15AA-3944-7BF2-EC0E0A22AB57}"/>
              </a:ext>
            </a:extLst>
          </p:cNvPr>
          <p:cNvSpPr/>
          <p:nvPr/>
        </p:nvSpPr>
        <p:spPr>
          <a:xfrm>
            <a:off x="6450409" y="4457306"/>
            <a:ext cx="955551" cy="910007"/>
          </a:xfrm>
          <a:prstGeom prst="ellipse">
            <a:avLst/>
          </a:prstGeom>
          <a:ln w="19050">
            <a:solidFill>
              <a:srgbClr val="A2B7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rgbClr val="6276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</a:t>
            </a: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E6B10EA8-C477-DE3F-DE0C-89D599C7951F}"/>
              </a:ext>
            </a:extLst>
          </p:cNvPr>
          <p:cNvSpPr txBox="1"/>
          <p:nvPr/>
        </p:nvSpPr>
        <p:spPr>
          <a:xfrm>
            <a:off x="2158895" y="4570580"/>
            <a:ext cx="2286700" cy="2233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-26669" algn="ctr" defTabSz="914400" rtl="0" eaLnBrk="1" fontAlgn="auto" latinLnBrk="0" hangingPunct="1">
              <a:lnSpc>
                <a:spcPct val="114599"/>
              </a:lnSpc>
              <a:spcBef>
                <a:spcPts val="4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300" b="0" i="0" u="none" strike="noStrike" kern="1200" cap="none" spc="-15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"/>
                <a:cs typeface="Verdana"/>
              </a:rPr>
              <a:t>Visita WWF Bolivia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"/>
              <a:cs typeface="Verdana"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3EC25FE6-F64A-A5AA-1224-43AE6C4C7BBB}"/>
              </a:ext>
            </a:extLst>
          </p:cNvPr>
          <p:cNvSpPr txBox="1"/>
          <p:nvPr/>
        </p:nvSpPr>
        <p:spPr>
          <a:xfrm>
            <a:off x="7561465" y="4559924"/>
            <a:ext cx="2286700" cy="453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-26669" algn="ctr" defTabSz="914400" rtl="0" eaLnBrk="1" fontAlgn="auto" latinLnBrk="0" hangingPunct="1">
              <a:lnSpc>
                <a:spcPct val="114599"/>
              </a:lnSpc>
              <a:spcBef>
                <a:spcPts val="4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300" b="0" i="0" u="none" strike="noStrike" kern="1200" cap="none" spc="-15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"/>
                <a:cs typeface="Verdana"/>
              </a:rPr>
              <a:t>Visita clientes Almacenes Éxito y Carulla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"/>
              <a:cs typeface="Verdana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1FBC7D-F68F-1904-4031-409453AFDE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951" y="5013318"/>
            <a:ext cx="2913582" cy="13111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FC3F53F-0024-B42B-5E80-9303ECA07A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849" y="5084561"/>
            <a:ext cx="2703751" cy="126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201629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376;p24">
            <a:extLst>
              <a:ext uri="{FF2B5EF4-FFF2-40B4-BE49-F238E27FC236}">
                <a16:creationId xmlns:a16="http://schemas.microsoft.com/office/drawing/2014/main" id="{CBB40637-9ED8-ABEC-3427-A98C50E731D5}"/>
              </a:ext>
            </a:extLst>
          </p:cNvPr>
          <p:cNvSpPr txBox="1">
            <a:spLocks/>
          </p:cNvSpPr>
          <p:nvPr/>
        </p:nvSpPr>
        <p:spPr>
          <a:xfrm>
            <a:off x="2395061" y="517689"/>
            <a:ext cx="8110695" cy="387985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1847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5394" marR="0" lvl="0" indent="0" algn="ctr" defTabSz="914400" rtl="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20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ora" pitchFamily="2" charset="0"/>
              </a:rPr>
              <a:t>Campaña de posicionamiento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70514AA-B9DB-1AA3-A0A8-7D12D2C0EAAA}"/>
              </a:ext>
            </a:extLst>
          </p:cNvPr>
          <p:cNvGrpSpPr/>
          <p:nvPr/>
        </p:nvGrpSpPr>
        <p:grpSpPr>
          <a:xfrm>
            <a:off x="375365" y="1620347"/>
            <a:ext cx="11254243" cy="4175307"/>
            <a:chOff x="246059" y="1620347"/>
            <a:chExt cx="11254243" cy="4175307"/>
          </a:xfrm>
        </p:grpSpPr>
        <p:sp>
          <p:nvSpPr>
            <p:cNvPr id="7" name="Elipse 18">
              <a:extLst>
                <a:ext uri="{FF2B5EF4-FFF2-40B4-BE49-F238E27FC236}">
                  <a16:creationId xmlns:a16="http://schemas.microsoft.com/office/drawing/2014/main" id="{2A8A0CC4-CAB5-7CA2-5631-969A0B39F08F}"/>
                </a:ext>
              </a:extLst>
            </p:cNvPr>
            <p:cNvSpPr/>
            <p:nvPr/>
          </p:nvSpPr>
          <p:spPr>
            <a:xfrm>
              <a:off x="246059" y="1964808"/>
              <a:ext cx="955551" cy="910007"/>
            </a:xfrm>
            <a:prstGeom prst="ellipse">
              <a:avLst/>
            </a:prstGeom>
            <a:noFill/>
            <a:ln w="19050">
              <a:solidFill>
                <a:srgbClr val="A2B77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62764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05</a:t>
              </a:r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B783F900-5BD5-23BC-064D-29D0E9EFA230}"/>
                </a:ext>
              </a:extLst>
            </p:cNvPr>
            <p:cNvSpPr txBox="1"/>
            <p:nvPr/>
          </p:nvSpPr>
          <p:spPr>
            <a:xfrm>
              <a:off x="1201610" y="1964808"/>
              <a:ext cx="2286700" cy="9135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lvl="0" indent="-26669" algn="ctr" defTabSz="914400" rtl="0" eaLnBrk="1" fontAlgn="auto" latinLnBrk="0" hangingPunct="1">
                <a:lnSpc>
                  <a:spcPct val="114599"/>
                </a:lnSpc>
                <a:spcBef>
                  <a:spcPts val="4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300" b="0" i="0" u="none" strike="noStrike" kern="1200" cap="none" spc="-15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Dos portadas revistas “Decarne”, 6 páginas completas de pauta publicitaria y dos reportajes.</a:t>
              </a:r>
              <a:endParaRPr kumimoji="0" sz="13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706152AB-5C2E-CB80-3F0B-A3D929AC79F6}"/>
                </a:ext>
              </a:extLst>
            </p:cNvPr>
            <p:cNvSpPr txBox="1"/>
            <p:nvPr/>
          </p:nvSpPr>
          <p:spPr>
            <a:xfrm>
              <a:off x="6895093" y="2269368"/>
              <a:ext cx="2174290" cy="4129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300" b="0" i="0" u="none" strike="noStrike" kern="1200" cap="none" spc="25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Feria vida sana Carulla Unicentro Bogotá.</a:t>
              </a:r>
            </a:p>
          </p:txBody>
        </p:sp>
        <p:sp>
          <p:nvSpPr>
            <p:cNvPr id="16" name="Elipse 26">
              <a:extLst>
                <a:ext uri="{FF2B5EF4-FFF2-40B4-BE49-F238E27FC236}">
                  <a16:creationId xmlns:a16="http://schemas.microsoft.com/office/drawing/2014/main" id="{B8025BE6-62D5-7FE1-C6BE-84A711C749CF}"/>
                </a:ext>
              </a:extLst>
            </p:cNvPr>
            <p:cNvSpPr/>
            <p:nvPr/>
          </p:nvSpPr>
          <p:spPr>
            <a:xfrm>
              <a:off x="5787654" y="1966978"/>
              <a:ext cx="955551" cy="910007"/>
            </a:xfrm>
            <a:prstGeom prst="ellipse">
              <a:avLst/>
            </a:prstGeom>
            <a:noFill/>
            <a:ln w="19050">
              <a:solidFill>
                <a:srgbClr val="A2B77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62764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06</a:t>
              </a:r>
            </a:p>
          </p:txBody>
        </p:sp>
        <p:sp>
          <p:nvSpPr>
            <p:cNvPr id="20" name="Elipse 28">
              <a:extLst>
                <a:ext uri="{FF2B5EF4-FFF2-40B4-BE49-F238E27FC236}">
                  <a16:creationId xmlns:a16="http://schemas.microsoft.com/office/drawing/2014/main" id="{A1F45143-1997-F66C-6E52-73C1E7555D8A}"/>
                </a:ext>
              </a:extLst>
            </p:cNvPr>
            <p:cNvSpPr/>
            <p:nvPr/>
          </p:nvSpPr>
          <p:spPr>
            <a:xfrm>
              <a:off x="246059" y="4178261"/>
              <a:ext cx="955551" cy="910007"/>
            </a:xfrm>
            <a:prstGeom prst="ellipse">
              <a:avLst/>
            </a:prstGeom>
            <a:noFill/>
            <a:ln w="19050">
              <a:solidFill>
                <a:srgbClr val="A2B77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62764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07</a:t>
              </a:r>
            </a:p>
          </p:txBody>
        </p:sp>
        <p:sp>
          <p:nvSpPr>
            <p:cNvPr id="22" name="object 8">
              <a:extLst>
                <a:ext uri="{FF2B5EF4-FFF2-40B4-BE49-F238E27FC236}">
                  <a16:creationId xmlns:a16="http://schemas.microsoft.com/office/drawing/2014/main" id="{380A92C0-3016-750E-59AB-3753BAE32A28}"/>
                </a:ext>
              </a:extLst>
            </p:cNvPr>
            <p:cNvSpPr txBox="1"/>
            <p:nvPr/>
          </p:nvSpPr>
          <p:spPr>
            <a:xfrm>
              <a:off x="1201610" y="4444395"/>
              <a:ext cx="1728721" cy="45339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lvl="0" indent="-26669" algn="ctr" defTabSz="914400" rtl="0" eaLnBrk="1" fontAlgn="auto" latinLnBrk="0" hangingPunct="1">
                <a:lnSpc>
                  <a:spcPct val="114599"/>
                </a:lnSpc>
                <a:spcBef>
                  <a:spcPts val="4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300" b="0" i="0" u="none" strike="noStrike" kern="1200" cap="none" spc="-15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Expo Cervezas Unicentro Bogotá.</a:t>
              </a:r>
            </a:p>
          </p:txBody>
        </p:sp>
        <p:sp>
          <p:nvSpPr>
            <p:cNvPr id="23" name="object 9">
              <a:extLst>
                <a:ext uri="{FF2B5EF4-FFF2-40B4-BE49-F238E27FC236}">
                  <a16:creationId xmlns:a16="http://schemas.microsoft.com/office/drawing/2014/main" id="{D8B59FA4-066E-76AC-D6CE-5FDAC24C9961}"/>
                </a:ext>
              </a:extLst>
            </p:cNvPr>
            <p:cNvSpPr txBox="1"/>
            <p:nvPr/>
          </p:nvSpPr>
          <p:spPr>
            <a:xfrm>
              <a:off x="6743205" y="4531621"/>
              <a:ext cx="2174290" cy="4129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300" b="0" i="0" u="none" strike="noStrike" kern="1200" cap="none" spc="25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Equipo </a:t>
              </a:r>
              <a:r>
                <a:rPr kumimoji="0" lang="es-MX" sz="1300" b="0" i="0" u="none" strike="noStrike" kern="1200" cap="none" spc="25" normalizeH="0" baseline="0" noProof="0" dirty="0" err="1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Team</a:t>
              </a:r>
              <a:r>
                <a:rPr kumimoji="0" lang="es-MX" sz="1300" b="0" i="0" u="none" strike="noStrike" kern="1200" cap="none" spc="25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s-MX" sz="1300" b="0" i="0" u="none" strike="noStrike" kern="1200" cap="none" spc="25" normalizeH="0" baseline="0" noProof="0" dirty="0" err="1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penning</a:t>
              </a:r>
              <a:r>
                <a:rPr kumimoji="0" lang="es-MX" sz="1300" b="0" i="0" u="none" strike="noStrike" kern="1200" cap="none" spc="25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Mauricio Vélez.</a:t>
              </a:r>
            </a:p>
          </p:txBody>
        </p:sp>
        <p:sp>
          <p:nvSpPr>
            <p:cNvPr id="24" name="Elipse 31">
              <a:extLst>
                <a:ext uri="{FF2B5EF4-FFF2-40B4-BE49-F238E27FC236}">
                  <a16:creationId xmlns:a16="http://schemas.microsoft.com/office/drawing/2014/main" id="{DC19BB46-8CC7-83BA-837A-3DAF7423F4DB}"/>
                </a:ext>
              </a:extLst>
            </p:cNvPr>
            <p:cNvSpPr/>
            <p:nvPr/>
          </p:nvSpPr>
          <p:spPr>
            <a:xfrm>
              <a:off x="5787654" y="4178260"/>
              <a:ext cx="955551" cy="910007"/>
            </a:xfrm>
            <a:prstGeom prst="ellipse">
              <a:avLst/>
            </a:prstGeom>
            <a:noFill/>
            <a:ln w="19050">
              <a:solidFill>
                <a:srgbClr val="A2B77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62764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08</a:t>
              </a:r>
            </a:p>
          </p:txBody>
        </p:sp>
        <p:pic>
          <p:nvPicPr>
            <p:cNvPr id="28" name="Picture 3" descr="Expocervezas 2020 - Carulla - EL GRUPO">
              <a:extLst>
                <a:ext uri="{FF2B5EF4-FFF2-40B4-BE49-F238E27FC236}">
                  <a16:creationId xmlns:a16="http://schemas.microsoft.com/office/drawing/2014/main" id="{FD50F5EF-7D45-E38E-EDAA-AD41A202BE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487"/>
            <a:stretch/>
          </p:blipFill>
          <p:spPr bwMode="auto">
            <a:xfrm>
              <a:off x="3078991" y="3868392"/>
              <a:ext cx="2356449" cy="1927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12">
              <a:extLst>
                <a:ext uri="{FF2B5EF4-FFF2-40B4-BE49-F238E27FC236}">
                  <a16:creationId xmlns:a16="http://schemas.microsoft.com/office/drawing/2014/main" id="{2AF5D2CE-B2DB-EB02-4259-5BC6F5587E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672" r="302" b="12630"/>
            <a:stretch/>
          </p:blipFill>
          <p:spPr>
            <a:xfrm>
              <a:off x="9218042" y="3834477"/>
              <a:ext cx="2282260" cy="1961177"/>
            </a:xfrm>
            <a:prstGeom prst="rect">
              <a:avLst/>
            </a:prstGeom>
          </p:spPr>
        </p:pic>
        <p:pic>
          <p:nvPicPr>
            <p:cNvPr id="30" name="Imagen 13">
              <a:extLst>
                <a:ext uri="{FF2B5EF4-FFF2-40B4-BE49-F238E27FC236}">
                  <a16:creationId xmlns:a16="http://schemas.microsoft.com/office/drawing/2014/main" id="{E7822F34-13CD-9FA4-8461-A8EAA6371C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133" r="4609"/>
            <a:stretch/>
          </p:blipFill>
          <p:spPr>
            <a:xfrm>
              <a:off x="9213601" y="1620347"/>
              <a:ext cx="2286701" cy="1858945"/>
            </a:xfrm>
            <a:prstGeom prst="rect">
              <a:avLst/>
            </a:prstGeom>
          </p:spPr>
        </p:pic>
        <p:pic>
          <p:nvPicPr>
            <p:cNvPr id="31" name="Imagen 2">
              <a:extLst>
                <a:ext uri="{FF2B5EF4-FFF2-40B4-BE49-F238E27FC236}">
                  <a16:creationId xmlns:a16="http://schemas.microsoft.com/office/drawing/2014/main" id="{754E00B7-AA71-E067-716F-667ABEF5F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03671" y="1651223"/>
              <a:ext cx="1151921" cy="1537175"/>
            </a:xfrm>
            <a:prstGeom prst="rect">
              <a:avLst/>
            </a:prstGeom>
          </p:spPr>
        </p:pic>
        <p:sp>
          <p:nvSpPr>
            <p:cNvPr id="32" name="object 9">
              <a:extLst>
                <a:ext uri="{FF2B5EF4-FFF2-40B4-BE49-F238E27FC236}">
                  <a16:creationId xmlns:a16="http://schemas.microsoft.com/office/drawing/2014/main" id="{7F2D3F15-E913-4BB0-1E33-FCB7CF453B13}"/>
                </a:ext>
              </a:extLst>
            </p:cNvPr>
            <p:cNvSpPr txBox="1"/>
            <p:nvPr/>
          </p:nvSpPr>
          <p:spPr>
            <a:xfrm>
              <a:off x="2907500" y="3266077"/>
              <a:ext cx="2492746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400" b="1" i="0" u="none" strike="noStrike" kern="1200" cap="none" spc="2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MT"/>
                  <a:ea typeface="+mn-ea"/>
                  <a:cs typeface="Verdana"/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REPORTAJE </a:t>
              </a:r>
              <a:endParaRPr kumimoji="0" lang="es-MX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MT"/>
                <a:ea typeface="+mn-ea"/>
                <a:cs typeface="Verdana"/>
              </a:endParaRPr>
            </a:p>
          </p:txBody>
        </p:sp>
        <p:sp>
          <p:nvSpPr>
            <p:cNvPr id="33" name="Botón de acción: ir al final 16">
              <a:hlinkClick r:id="" action="ppaction://hlinkshowjump?jump=lastslide" highlightClick="1"/>
              <a:extLst>
                <a:ext uri="{FF2B5EF4-FFF2-40B4-BE49-F238E27FC236}">
                  <a16:creationId xmlns:a16="http://schemas.microsoft.com/office/drawing/2014/main" id="{F9BD875B-9CB7-2523-F6B6-3F219ECF4471}"/>
                </a:ext>
              </a:extLst>
            </p:cNvPr>
            <p:cNvSpPr/>
            <p:nvPr/>
          </p:nvSpPr>
          <p:spPr>
            <a:xfrm>
              <a:off x="4784620" y="3258913"/>
              <a:ext cx="273396" cy="242596"/>
            </a:xfrm>
            <a:prstGeom prst="actionButtonEnd">
              <a:avLst/>
            </a:prstGeom>
            <a:solidFill>
              <a:srgbClr val="A2B77F"/>
            </a:solidFill>
            <a:ln>
              <a:solidFill>
                <a:srgbClr val="A2B7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3973943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72;p31">
            <a:extLst>
              <a:ext uri="{FF2B5EF4-FFF2-40B4-BE49-F238E27FC236}">
                <a16:creationId xmlns:a16="http://schemas.microsoft.com/office/drawing/2014/main" id="{CBC4D224-CD47-D211-24B0-E717A703CA16}"/>
              </a:ext>
            </a:extLst>
          </p:cNvPr>
          <p:cNvSpPr/>
          <p:nvPr/>
        </p:nvSpPr>
        <p:spPr>
          <a:xfrm>
            <a:off x="435204" y="1311674"/>
            <a:ext cx="11321591" cy="64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88" tIns="38083" rIns="76188" bIns="38083" anchor="t" anchorCtr="0">
            <a:no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24272"/>
              </a:lnSpc>
              <a:spcBef>
                <a:spcPts val="0"/>
              </a:spcBef>
              <a:spcAft>
                <a:spcPts val="0"/>
              </a:spcAft>
              <a:buClr>
                <a:srgbClr val="38512F"/>
              </a:buClr>
              <a:buSzPts val="4400"/>
              <a:buFontTx/>
              <a:buNone/>
              <a:tabLst/>
              <a:defRPr/>
            </a:pPr>
            <a:r>
              <a:rPr lang="en-US" sz="2400" b="1" kern="0" dirty="0" err="1">
                <a:solidFill>
                  <a:srgbClr val="38512F"/>
                </a:solidFill>
                <a:latin typeface="Lora"/>
                <a:ea typeface="Calibri"/>
                <a:cs typeface="Calibri"/>
                <a:sym typeface="Lora"/>
              </a:rPr>
              <a:t>Indicadores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D4A444-A870-EAC1-179B-6B399B086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237" y="2095033"/>
            <a:ext cx="9220055" cy="312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79108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1827;p58">
            <a:extLst>
              <a:ext uri="{FF2B5EF4-FFF2-40B4-BE49-F238E27FC236}">
                <a16:creationId xmlns:a16="http://schemas.microsoft.com/office/drawing/2014/main" id="{F33515E3-DD1E-B9F7-77D4-EA0D7A9F7FF3}"/>
              </a:ext>
            </a:extLst>
          </p:cNvPr>
          <p:cNvGrpSpPr/>
          <p:nvPr/>
        </p:nvGrpSpPr>
        <p:grpSpPr>
          <a:xfrm>
            <a:off x="9811131" y="3466337"/>
            <a:ext cx="1307199" cy="934962"/>
            <a:chOff x="1244834" y="941825"/>
            <a:chExt cx="1181572" cy="1023377"/>
          </a:xfrm>
          <a:solidFill>
            <a:srgbClr val="A2B77F"/>
          </a:solidFill>
        </p:grpSpPr>
        <p:sp>
          <p:nvSpPr>
            <p:cNvPr id="76" name="Google Shape;1828;p58">
              <a:extLst>
                <a:ext uri="{FF2B5EF4-FFF2-40B4-BE49-F238E27FC236}">
                  <a16:creationId xmlns:a16="http://schemas.microsoft.com/office/drawing/2014/main" id="{C1CB4530-8A57-8777-7D68-E72F9A5595F5}"/>
                </a:ext>
              </a:extLst>
            </p:cNvPr>
            <p:cNvSpPr/>
            <p:nvPr/>
          </p:nvSpPr>
          <p:spPr>
            <a:xfrm>
              <a:off x="1244834" y="941825"/>
              <a:ext cx="1181572" cy="1023377"/>
            </a:xfrm>
            <a:custGeom>
              <a:avLst/>
              <a:gdLst/>
              <a:ahLst/>
              <a:cxnLst/>
              <a:rect l="l" t="t" r="r" b="b"/>
              <a:pathLst>
                <a:path w="70426" h="60997" extrusionOk="0">
                  <a:moveTo>
                    <a:pt x="17610" y="1"/>
                  </a:moveTo>
                  <a:lnTo>
                    <a:pt x="0" y="30505"/>
                  </a:lnTo>
                  <a:lnTo>
                    <a:pt x="17610" y="60997"/>
                  </a:lnTo>
                  <a:lnTo>
                    <a:pt x="52817" y="60997"/>
                  </a:lnTo>
                  <a:lnTo>
                    <a:pt x="70426" y="30505"/>
                  </a:lnTo>
                  <a:lnTo>
                    <a:pt x="528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Google Shape;1829;p58">
              <a:extLst>
                <a:ext uri="{FF2B5EF4-FFF2-40B4-BE49-F238E27FC236}">
                  <a16:creationId xmlns:a16="http://schemas.microsoft.com/office/drawing/2014/main" id="{F872EDD8-FB9A-0561-0A9B-399F079570F0}"/>
                </a:ext>
              </a:extLst>
            </p:cNvPr>
            <p:cNvSpPr/>
            <p:nvPr/>
          </p:nvSpPr>
          <p:spPr>
            <a:xfrm>
              <a:off x="1370689" y="1050901"/>
              <a:ext cx="929876" cy="805236"/>
            </a:xfrm>
            <a:custGeom>
              <a:avLst/>
              <a:gdLst/>
              <a:ahLst/>
              <a:cxnLst/>
              <a:rect l="l" t="t" r="r" b="b"/>
              <a:pathLst>
                <a:path w="55424" h="47995" extrusionOk="0">
                  <a:moveTo>
                    <a:pt x="13859" y="1"/>
                  </a:moveTo>
                  <a:lnTo>
                    <a:pt x="0" y="24004"/>
                  </a:lnTo>
                  <a:lnTo>
                    <a:pt x="13859" y="47995"/>
                  </a:lnTo>
                  <a:lnTo>
                    <a:pt x="41565" y="47995"/>
                  </a:lnTo>
                  <a:lnTo>
                    <a:pt x="55424" y="24004"/>
                  </a:lnTo>
                  <a:lnTo>
                    <a:pt x="4156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Google Shape;1830;p58">
              <a:extLst>
                <a:ext uri="{FF2B5EF4-FFF2-40B4-BE49-F238E27FC236}">
                  <a16:creationId xmlns:a16="http://schemas.microsoft.com/office/drawing/2014/main" id="{24D3153F-74DA-4F8F-3C07-2B5063E28C87}"/>
                </a:ext>
              </a:extLst>
            </p:cNvPr>
            <p:cNvSpPr/>
            <p:nvPr/>
          </p:nvSpPr>
          <p:spPr>
            <a:xfrm>
              <a:off x="1421025" y="1094449"/>
              <a:ext cx="829211" cy="718144"/>
            </a:xfrm>
            <a:custGeom>
              <a:avLst/>
              <a:gdLst/>
              <a:ahLst/>
              <a:cxnLst/>
              <a:rect l="l" t="t" r="r" b="b"/>
              <a:pathLst>
                <a:path w="49424" h="42804" extrusionOk="0">
                  <a:moveTo>
                    <a:pt x="12359" y="0"/>
                  </a:moveTo>
                  <a:lnTo>
                    <a:pt x="1" y="21408"/>
                  </a:lnTo>
                  <a:lnTo>
                    <a:pt x="12359" y="42803"/>
                  </a:lnTo>
                  <a:lnTo>
                    <a:pt x="37065" y="42803"/>
                  </a:lnTo>
                  <a:lnTo>
                    <a:pt x="49424" y="21408"/>
                  </a:lnTo>
                  <a:lnTo>
                    <a:pt x="3706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80" name="Google Shape;1827;p58">
            <a:extLst>
              <a:ext uri="{FF2B5EF4-FFF2-40B4-BE49-F238E27FC236}">
                <a16:creationId xmlns:a16="http://schemas.microsoft.com/office/drawing/2014/main" id="{2FD4D571-A80A-E026-6469-BE4E3502CA91}"/>
              </a:ext>
            </a:extLst>
          </p:cNvPr>
          <p:cNvGrpSpPr/>
          <p:nvPr/>
        </p:nvGrpSpPr>
        <p:grpSpPr>
          <a:xfrm>
            <a:off x="9809868" y="1977726"/>
            <a:ext cx="1307199" cy="934962"/>
            <a:chOff x="1244834" y="941825"/>
            <a:chExt cx="1181572" cy="1023377"/>
          </a:xfrm>
          <a:solidFill>
            <a:srgbClr val="A2B77F"/>
          </a:solidFill>
        </p:grpSpPr>
        <p:sp>
          <p:nvSpPr>
            <p:cNvPr id="81" name="Google Shape;1828;p58">
              <a:extLst>
                <a:ext uri="{FF2B5EF4-FFF2-40B4-BE49-F238E27FC236}">
                  <a16:creationId xmlns:a16="http://schemas.microsoft.com/office/drawing/2014/main" id="{5D64CE3A-8FED-B789-5F63-D3043C58C6B1}"/>
                </a:ext>
              </a:extLst>
            </p:cNvPr>
            <p:cNvSpPr/>
            <p:nvPr/>
          </p:nvSpPr>
          <p:spPr>
            <a:xfrm>
              <a:off x="1244834" y="941825"/>
              <a:ext cx="1181572" cy="1023377"/>
            </a:xfrm>
            <a:custGeom>
              <a:avLst/>
              <a:gdLst/>
              <a:ahLst/>
              <a:cxnLst/>
              <a:rect l="l" t="t" r="r" b="b"/>
              <a:pathLst>
                <a:path w="70426" h="60997" extrusionOk="0">
                  <a:moveTo>
                    <a:pt x="17610" y="1"/>
                  </a:moveTo>
                  <a:lnTo>
                    <a:pt x="0" y="30505"/>
                  </a:lnTo>
                  <a:lnTo>
                    <a:pt x="17610" y="60997"/>
                  </a:lnTo>
                  <a:lnTo>
                    <a:pt x="52817" y="60997"/>
                  </a:lnTo>
                  <a:lnTo>
                    <a:pt x="70426" y="30505"/>
                  </a:lnTo>
                  <a:lnTo>
                    <a:pt x="528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Google Shape;1829;p58">
              <a:extLst>
                <a:ext uri="{FF2B5EF4-FFF2-40B4-BE49-F238E27FC236}">
                  <a16:creationId xmlns:a16="http://schemas.microsoft.com/office/drawing/2014/main" id="{D697DECC-4070-D880-ED33-B1D6737C8C1D}"/>
                </a:ext>
              </a:extLst>
            </p:cNvPr>
            <p:cNvSpPr/>
            <p:nvPr/>
          </p:nvSpPr>
          <p:spPr>
            <a:xfrm>
              <a:off x="1370689" y="1050901"/>
              <a:ext cx="929876" cy="805236"/>
            </a:xfrm>
            <a:custGeom>
              <a:avLst/>
              <a:gdLst/>
              <a:ahLst/>
              <a:cxnLst/>
              <a:rect l="l" t="t" r="r" b="b"/>
              <a:pathLst>
                <a:path w="55424" h="47995" extrusionOk="0">
                  <a:moveTo>
                    <a:pt x="13859" y="1"/>
                  </a:moveTo>
                  <a:lnTo>
                    <a:pt x="0" y="24004"/>
                  </a:lnTo>
                  <a:lnTo>
                    <a:pt x="13859" y="47995"/>
                  </a:lnTo>
                  <a:lnTo>
                    <a:pt x="41565" y="47995"/>
                  </a:lnTo>
                  <a:lnTo>
                    <a:pt x="55424" y="24004"/>
                  </a:lnTo>
                  <a:lnTo>
                    <a:pt x="4156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Google Shape;1830;p58">
              <a:extLst>
                <a:ext uri="{FF2B5EF4-FFF2-40B4-BE49-F238E27FC236}">
                  <a16:creationId xmlns:a16="http://schemas.microsoft.com/office/drawing/2014/main" id="{7908036D-9EC2-6BDE-A01A-F62ACE3ED095}"/>
                </a:ext>
              </a:extLst>
            </p:cNvPr>
            <p:cNvSpPr/>
            <p:nvPr/>
          </p:nvSpPr>
          <p:spPr>
            <a:xfrm>
              <a:off x="1421025" y="1094449"/>
              <a:ext cx="829211" cy="718144"/>
            </a:xfrm>
            <a:custGeom>
              <a:avLst/>
              <a:gdLst/>
              <a:ahLst/>
              <a:cxnLst/>
              <a:rect l="l" t="t" r="r" b="b"/>
              <a:pathLst>
                <a:path w="49424" h="42804" extrusionOk="0">
                  <a:moveTo>
                    <a:pt x="12359" y="0"/>
                  </a:moveTo>
                  <a:lnTo>
                    <a:pt x="1" y="21408"/>
                  </a:lnTo>
                  <a:lnTo>
                    <a:pt x="12359" y="42803"/>
                  </a:lnTo>
                  <a:lnTo>
                    <a:pt x="37065" y="42803"/>
                  </a:lnTo>
                  <a:lnTo>
                    <a:pt x="49424" y="21408"/>
                  </a:lnTo>
                  <a:lnTo>
                    <a:pt x="3706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58" name="Google Shape;1827;p58">
            <a:extLst>
              <a:ext uri="{FF2B5EF4-FFF2-40B4-BE49-F238E27FC236}">
                <a16:creationId xmlns:a16="http://schemas.microsoft.com/office/drawing/2014/main" id="{6C72D064-A7D8-0E0E-CE16-74409CA66A84}"/>
              </a:ext>
            </a:extLst>
          </p:cNvPr>
          <p:cNvGrpSpPr/>
          <p:nvPr/>
        </p:nvGrpSpPr>
        <p:grpSpPr>
          <a:xfrm>
            <a:off x="1090771" y="5469284"/>
            <a:ext cx="1307199" cy="934962"/>
            <a:chOff x="1244834" y="941825"/>
            <a:chExt cx="1181572" cy="1023377"/>
          </a:xfrm>
          <a:solidFill>
            <a:srgbClr val="A2B77F"/>
          </a:solidFill>
        </p:grpSpPr>
        <p:sp>
          <p:nvSpPr>
            <p:cNvPr id="59" name="Google Shape;1828;p58">
              <a:extLst>
                <a:ext uri="{FF2B5EF4-FFF2-40B4-BE49-F238E27FC236}">
                  <a16:creationId xmlns:a16="http://schemas.microsoft.com/office/drawing/2014/main" id="{96DBCC26-B9FB-9EBD-797F-B52CC5DAF1E8}"/>
                </a:ext>
              </a:extLst>
            </p:cNvPr>
            <p:cNvSpPr/>
            <p:nvPr/>
          </p:nvSpPr>
          <p:spPr>
            <a:xfrm>
              <a:off x="1244834" y="941825"/>
              <a:ext cx="1181572" cy="1023377"/>
            </a:xfrm>
            <a:custGeom>
              <a:avLst/>
              <a:gdLst/>
              <a:ahLst/>
              <a:cxnLst/>
              <a:rect l="l" t="t" r="r" b="b"/>
              <a:pathLst>
                <a:path w="70426" h="60997" extrusionOk="0">
                  <a:moveTo>
                    <a:pt x="17610" y="1"/>
                  </a:moveTo>
                  <a:lnTo>
                    <a:pt x="0" y="30505"/>
                  </a:lnTo>
                  <a:lnTo>
                    <a:pt x="17610" y="60997"/>
                  </a:lnTo>
                  <a:lnTo>
                    <a:pt x="52817" y="60997"/>
                  </a:lnTo>
                  <a:lnTo>
                    <a:pt x="70426" y="30505"/>
                  </a:lnTo>
                  <a:lnTo>
                    <a:pt x="528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Google Shape;1829;p58">
              <a:extLst>
                <a:ext uri="{FF2B5EF4-FFF2-40B4-BE49-F238E27FC236}">
                  <a16:creationId xmlns:a16="http://schemas.microsoft.com/office/drawing/2014/main" id="{6B635344-618C-7E89-0C00-3822282F8F10}"/>
                </a:ext>
              </a:extLst>
            </p:cNvPr>
            <p:cNvSpPr/>
            <p:nvPr/>
          </p:nvSpPr>
          <p:spPr>
            <a:xfrm>
              <a:off x="1370689" y="1050901"/>
              <a:ext cx="929876" cy="805236"/>
            </a:xfrm>
            <a:custGeom>
              <a:avLst/>
              <a:gdLst/>
              <a:ahLst/>
              <a:cxnLst/>
              <a:rect l="l" t="t" r="r" b="b"/>
              <a:pathLst>
                <a:path w="55424" h="47995" extrusionOk="0">
                  <a:moveTo>
                    <a:pt x="13859" y="1"/>
                  </a:moveTo>
                  <a:lnTo>
                    <a:pt x="0" y="24004"/>
                  </a:lnTo>
                  <a:lnTo>
                    <a:pt x="13859" y="47995"/>
                  </a:lnTo>
                  <a:lnTo>
                    <a:pt x="41565" y="47995"/>
                  </a:lnTo>
                  <a:lnTo>
                    <a:pt x="55424" y="24004"/>
                  </a:lnTo>
                  <a:lnTo>
                    <a:pt x="4156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Google Shape;1830;p58">
              <a:extLst>
                <a:ext uri="{FF2B5EF4-FFF2-40B4-BE49-F238E27FC236}">
                  <a16:creationId xmlns:a16="http://schemas.microsoft.com/office/drawing/2014/main" id="{A6DE42D0-22F6-EC2E-5F9D-EC3F3D056918}"/>
                </a:ext>
              </a:extLst>
            </p:cNvPr>
            <p:cNvSpPr/>
            <p:nvPr/>
          </p:nvSpPr>
          <p:spPr>
            <a:xfrm>
              <a:off x="1421025" y="1094449"/>
              <a:ext cx="829211" cy="718144"/>
            </a:xfrm>
            <a:custGeom>
              <a:avLst/>
              <a:gdLst/>
              <a:ahLst/>
              <a:cxnLst/>
              <a:rect l="l" t="t" r="r" b="b"/>
              <a:pathLst>
                <a:path w="49424" h="42804" extrusionOk="0">
                  <a:moveTo>
                    <a:pt x="12359" y="0"/>
                  </a:moveTo>
                  <a:lnTo>
                    <a:pt x="1" y="21408"/>
                  </a:lnTo>
                  <a:lnTo>
                    <a:pt x="12359" y="42803"/>
                  </a:lnTo>
                  <a:lnTo>
                    <a:pt x="37065" y="42803"/>
                  </a:lnTo>
                  <a:lnTo>
                    <a:pt x="49424" y="21408"/>
                  </a:lnTo>
                  <a:lnTo>
                    <a:pt x="3706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62" name="Google Shape;1827;p58">
            <a:extLst>
              <a:ext uri="{FF2B5EF4-FFF2-40B4-BE49-F238E27FC236}">
                <a16:creationId xmlns:a16="http://schemas.microsoft.com/office/drawing/2014/main" id="{00934A9F-DB1E-3F27-E842-B8E2901F17A4}"/>
              </a:ext>
            </a:extLst>
          </p:cNvPr>
          <p:cNvGrpSpPr/>
          <p:nvPr/>
        </p:nvGrpSpPr>
        <p:grpSpPr>
          <a:xfrm>
            <a:off x="1080659" y="4309817"/>
            <a:ext cx="1307199" cy="934962"/>
            <a:chOff x="1244834" y="941825"/>
            <a:chExt cx="1181572" cy="1023377"/>
          </a:xfrm>
          <a:solidFill>
            <a:srgbClr val="A2B77F"/>
          </a:solidFill>
        </p:grpSpPr>
        <p:sp>
          <p:nvSpPr>
            <p:cNvPr id="63" name="Google Shape;1828;p58">
              <a:extLst>
                <a:ext uri="{FF2B5EF4-FFF2-40B4-BE49-F238E27FC236}">
                  <a16:creationId xmlns:a16="http://schemas.microsoft.com/office/drawing/2014/main" id="{5863DAA1-6639-FF13-657B-35C82F903D0F}"/>
                </a:ext>
              </a:extLst>
            </p:cNvPr>
            <p:cNvSpPr/>
            <p:nvPr/>
          </p:nvSpPr>
          <p:spPr>
            <a:xfrm>
              <a:off x="1244834" y="941825"/>
              <a:ext cx="1181572" cy="1023377"/>
            </a:xfrm>
            <a:custGeom>
              <a:avLst/>
              <a:gdLst/>
              <a:ahLst/>
              <a:cxnLst/>
              <a:rect l="l" t="t" r="r" b="b"/>
              <a:pathLst>
                <a:path w="70426" h="60997" extrusionOk="0">
                  <a:moveTo>
                    <a:pt x="17610" y="1"/>
                  </a:moveTo>
                  <a:lnTo>
                    <a:pt x="0" y="30505"/>
                  </a:lnTo>
                  <a:lnTo>
                    <a:pt x="17610" y="60997"/>
                  </a:lnTo>
                  <a:lnTo>
                    <a:pt x="52817" y="60997"/>
                  </a:lnTo>
                  <a:lnTo>
                    <a:pt x="70426" y="30505"/>
                  </a:lnTo>
                  <a:lnTo>
                    <a:pt x="528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Google Shape;1829;p58">
              <a:extLst>
                <a:ext uri="{FF2B5EF4-FFF2-40B4-BE49-F238E27FC236}">
                  <a16:creationId xmlns:a16="http://schemas.microsoft.com/office/drawing/2014/main" id="{95D8FBAC-9BE1-2E57-8CFC-B54D6E1C089F}"/>
                </a:ext>
              </a:extLst>
            </p:cNvPr>
            <p:cNvSpPr/>
            <p:nvPr/>
          </p:nvSpPr>
          <p:spPr>
            <a:xfrm>
              <a:off x="1370689" y="1050901"/>
              <a:ext cx="929876" cy="805236"/>
            </a:xfrm>
            <a:custGeom>
              <a:avLst/>
              <a:gdLst/>
              <a:ahLst/>
              <a:cxnLst/>
              <a:rect l="l" t="t" r="r" b="b"/>
              <a:pathLst>
                <a:path w="55424" h="47995" extrusionOk="0">
                  <a:moveTo>
                    <a:pt x="13859" y="1"/>
                  </a:moveTo>
                  <a:lnTo>
                    <a:pt x="0" y="24004"/>
                  </a:lnTo>
                  <a:lnTo>
                    <a:pt x="13859" y="47995"/>
                  </a:lnTo>
                  <a:lnTo>
                    <a:pt x="41565" y="47995"/>
                  </a:lnTo>
                  <a:lnTo>
                    <a:pt x="55424" y="24004"/>
                  </a:lnTo>
                  <a:lnTo>
                    <a:pt x="4156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Google Shape;1830;p58">
              <a:extLst>
                <a:ext uri="{FF2B5EF4-FFF2-40B4-BE49-F238E27FC236}">
                  <a16:creationId xmlns:a16="http://schemas.microsoft.com/office/drawing/2014/main" id="{FC436FC5-17AF-DCE2-EC07-DBBFAC1AD738}"/>
                </a:ext>
              </a:extLst>
            </p:cNvPr>
            <p:cNvSpPr/>
            <p:nvPr/>
          </p:nvSpPr>
          <p:spPr>
            <a:xfrm>
              <a:off x="1421025" y="1094449"/>
              <a:ext cx="829211" cy="718144"/>
            </a:xfrm>
            <a:custGeom>
              <a:avLst/>
              <a:gdLst/>
              <a:ahLst/>
              <a:cxnLst/>
              <a:rect l="l" t="t" r="r" b="b"/>
              <a:pathLst>
                <a:path w="49424" h="42804" extrusionOk="0">
                  <a:moveTo>
                    <a:pt x="12359" y="0"/>
                  </a:moveTo>
                  <a:lnTo>
                    <a:pt x="1" y="21408"/>
                  </a:lnTo>
                  <a:lnTo>
                    <a:pt x="12359" y="42803"/>
                  </a:lnTo>
                  <a:lnTo>
                    <a:pt x="37065" y="42803"/>
                  </a:lnTo>
                  <a:lnTo>
                    <a:pt x="49424" y="21408"/>
                  </a:lnTo>
                  <a:lnTo>
                    <a:pt x="3706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54" name="Google Shape;1827;p58">
            <a:extLst>
              <a:ext uri="{FF2B5EF4-FFF2-40B4-BE49-F238E27FC236}">
                <a16:creationId xmlns:a16="http://schemas.microsoft.com/office/drawing/2014/main" id="{25AEEC01-4A73-7D39-94F4-5B05EA551F26}"/>
              </a:ext>
            </a:extLst>
          </p:cNvPr>
          <p:cNvGrpSpPr/>
          <p:nvPr/>
        </p:nvGrpSpPr>
        <p:grpSpPr>
          <a:xfrm>
            <a:off x="1073669" y="3167973"/>
            <a:ext cx="1307199" cy="934962"/>
            <a:chOff x="1244834" y="941825"/>
            <a:chExt cx="1181572" cy="1023377"/>
          </a:xfrm>
          <a:solidFill>
            <a:srgbClr val="A2B77F"/>
          </a:solidFill>
        </p:grpSpPr>
        <p:sp>
          <p:nvSpPr>
            <p:cNvPr id="55" name="Google Shape;1828;p58">
              <a:extLst>
                <a:ext uri="{FF2B5EF4-FFF2-40B4-BE49-F238E27FC236}">
                  <a16:creationId xmlns:a16="http://schemas.microsoft.com/office/drawing/2014/main" id="{DAC8AE7A-4975-80F7-B7CB-4407599F6579}"/>
                </a:ext>
              </a:extLst>
            </p:cNvPr>
            <p:cNvSpPr/>
            <p:nvPr/>
          </p:nvSpPr>
          <p:spPr>
            <a:xfrm>
              <a:off x="1244834" y="941825"/>
              <a:ext cx="1181572" cy="1023377"/>
            </a:xfrm>
            <a:custGeom>
              <a:avLst/>
              <a:gdLst/>
              <a:ahLst/>
              <a:cxnLst/>
              <a:rect l="l" t="t" r="r" b="b"/>
              <a:pathLst>
                <a:path w="70426" h="60997" extrusionOk="0">
                  <a:moveTo>
                    <a:pt x="17610" y="1"/>
                  </a:moveTo>
                  <a:lnTo>
                    <a:pt x="0" y="30505"/>
                  </a:lnTo>
                  <a:lnTo>
                    <a:pt x="17610" y="60997"/>
                  </a:lnTo>
                  <a:lnTo>
                    <a:pt x="52817" y="60997"/>
                  </a:lnTo>
                  <a:lnTo>
                    <a:pt x="70426" y="30505"/>
                  </a:lnTo>
                  <a:lnTo>
                    <a:pt x="528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Google Shape;1829;p58">
              <a:extLst>
                <a:ext uri="{FF2B5EF4-FFF2-40B4-BE49-F238E27FC236}">
                  <a16:creationId xmlns:a16="http://schemas.microsoft.com/office/drawing/2014/main" id="{C2646D32-4396-BEE7-2685-DE4E01977D98}"/>
                </a:ext>
              </a:extLst>
            </p:cNvPr>
            <p:cNvSpPr/>
            <p:nvPr/>
          </p:nvSpPr>
          <p:spPr>
            <a:xfrm>
              <a:off x="1370689" y="1050901"/>
              <a:ext cx="929876" cy="805236"/>
            </a:xfrm>
            <a:custGeom>
              <a:avLst/>
              <a:gdLst/>
              <a:ahLst/>
              <a:cxnLst/>
              <a:rect l="l" t="t" r="r" b="b"/>
              <a:pathLst>
                <a:path w="55424" h="47995" extrusionOk="0">
                  <a:moveTo>
                    <a:pt x="13859" y="1"/>
                  </a:moveTo>
                  <a:lnTo>
                    <a:pt x="0" y="24004"/>
                  </a:lnTo>
                  <a:lnTo>
                    <a:pt x="13859" y="47995"/>
                  </a:lnTo>
                  <a:lnTo>
                    <a:pt x="41565" y="47995"/>
                  </a:lnTo>
                  <a:lnTo>
                    <a:pt x="55424" y="24004"/>
                  </a:lnTo>
                  <a:lnTo>
                    <a:pt x="4156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Google Shape;1830;p58">
              <a:extLst>
                <a:ext uri="{FF2B5EF4-FFF2-40B4-BE49-F238E27FC236}">
                  <a16:creationId xmlns:a16="http://schemas.microsoft.com/office/drawing/2014/main" id="{EC4AFAB1-E915-4F27-CED2-28E885E31038}"/>
                </a:ext>
              </a:extLst>
            </p:cNvPr>
            <p:cNvSpPr/>
            <p:nvPr/>
          </p:nvSpPr>
          <p:spPr>
            <a:xfrm>
              <a:off x="1421025" y="1094449"/>
              <a:ext cx="829211" cy="718144"/>
            </a:xfrm>
            <a:custGeom>
              <a:avLst/>
              <a:gdLst/>
              <a:ahLst/>
              <a:cxnLst/>
              <a:rect l="l" t="t" r="r" b="b"/>
              <a:pathLst>
                <a:path w="49424" h="42804" extrusionOk="0">
                  <a:moveTo>
                    <a:pt x="12359" y="0"/>
                  </a:moveTo>
                  <a:lnTo>
                    <a:pt x="1" y="21408"/>
                  </a:lnTo>
                  <a:lnTo>
                    <a:pt x="12359" y="42803"/>
                  </a:lnTo>
                  <a:lnTo>
                    <a:pt x="37065" y="42803"/>
                  </a:lnTo>
                  <a:lnTo>
                    <a:pt x="49424" y="21408"/>
                  </a:lnTo>
                  <a:lnTo>
                    <a:pt x="3706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sp>
        <p:nvSpPr>
          <p:cNvPr id="1812" name="Google Shape;1812;p58"/>
          <p:cNvSpPr txBox="1"/>
          <p:nvPr/>
        </p:nvSpPr>
        <p:spPr>
          <a:xfrm>
            <a:off x="28435493" y="13756903"/>
            <a:ext cx="1855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3200" b="1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100,000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13" name="Google Shape;1813;p58"/>
          <p:cNvSpPr txBox="1"/>
          <p:nvPr/>
        </p:nvSpPr>
        <p:spPr>
          <a:xfrm>
            <a:off x="27516440" y="20398172"/>
            <a:ext cx="2774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3200" b="1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$100,000.00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14" name="Google Shape;1814;p58"/>
          <p:cNvSpPr txBox="1">
            <a:spLocks noGrp="1"/>
          </p:cNvSpPr>
          <p:nvPr>
            <p:ph type="title"/>
          </p:nvPr>
        </p:nvSpPr>
        <p:spPr>
          <a:xfrm>
            <a:off x="3081799" y="293871"/>
            <a:ext cx="6028401" cy="113208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latin typeface="Lora" pitchFamily="2" charset="0"/>
              </a:rPr>
              <a:t>Agenda de inversión 2024 - 2026</a:t>
            </a:r>
            <a:endParaRPr lang="es-CO" sz="2400" b="1" dirty="0">
              <a:solidFill>
                <a:schemeClr val="accent6">
                  <a:lumMod val="50000"/>
                </a:schemeClr>
              </a:solidFill>
              <a:latin typeface="Lora" pitchFamily="2" charset="0"/>
            </a:endParaRPr>
          </a:p>
        </p:txBody>
      </p:sp>
      <p:grpSp>
        <p:nvGrpSpPr>
          <p:cNvPr id="1827" name="Google Shape;1827;p58"/>
          <p:cNvGrpSpPr/>
          <p:nvPr/>
        </p:nvGrpSpPr>
        <p:grpSpPr>
          <a:xfrm>
            <a:off x="1040591" y="1906082"/>
            <a:ext cx="1307199" cy="934962"/>
            <a:chOff x="1244834" y="941825"/>
            <a:chExt cx="1181572" cy="1023377"/>
          </a:xfrm>
          <a:solidFill>
            <a:srgbClr val="A2B77F"/>
          </a:solidFill>
        </p:grpSpPr>
        <p:sp>
          <p:nvSpPr>
            <p:cNvPr id="1828" name="Google Shape;1828;p58"/>
            <p:cNvSpPr/>
            <p:nvPr/>
          </p:nvSpPr>
          <p:spPr>
            <a:xfrm>
              <a:off x="1244834" y="941825"/>
              <a:ext cx="1181572" cy="1023377"/>
            </a:xfrm>
            <a:custGeom>
              <a:avLst/>
              <a:gdLst/>
              <a:ahLst/>
              <a:cxnLst/>
              <a:rect l="l" t="t" r="r" b="b"/>
              <a:pathLst>
                <a:path w="70426" h="60997" extrusionOk="0">
                  <a:moveTo>
                    <a:pt x="17610" y="1"/>
                  </a:moveTo>
                  <a:lnTo>
                    <a:pt x="0" y="30505"/>
                  </a:lnTo>
                  <a:lnTo>
                    <a:pt x="17610" y="60997"/>
                  </a:lnTo>
                  <a:lnTo>
                    <a:pt x="52817" y="60997"/>
                  </a:lnTo>
                  <a:lnTo>
                    <a:pt x="70426" y="30505"/>
                  </a:lnTo>
                  <a:lnTo>
                    <a:pt x="528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9" name="Google Shape;1829;p58"/>
            <p:cNvSpPr/>
            <p:nvPr/>
          </p:nvSpPr>
          <p:spPr>
            <a:xfrm>
              <a:off x="1370689" y="1050901"/>
              <a:ext cx="929876" cy="805236"/>
            </a:xfrm>
            <a:custGeom>
              <a:avLst/>
              <a:gdLst/>
              <a:ahLst/>
              <a:cxnLst/>
              <a:rect l="l" t="t" r="r" b="b"/>
              <a:pathLst>
                <a:path w="55424" h="47995" extrusionOk="0">
                  <a:moveTo>
                    <a:pt x="13859" y="1"/>
                  </a:moveTo>
                  <a:lnTo>
                    <a:pt x="0" y="24004"/>
                  </a:lnTo>
                  <a:lnTo>
                    <a:pt x="13859" y="47995"/>
                  </a:lnTo>
                  <a:lnTo>
                    <a:pt x="41565" y="47995"/>
                  </a:lnTo>
                  <a:lnTo>
                    <a:pt x="55424" y="24004"/>
                  </a:lnTo>
                  <a:lnTo>
                    <a:pt x="4156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0" name="Google Shape;1830;p58"/>
            <p:cNvSpPr/>
            <p:nvPr/>
          </p:nvSpPr>
          <p:spPr>
            <a:xfrm>
              <a:off x="1421025" y="1094449"/>
              <a:ext cx="829211" cy="718144"/>
            </a:xfrm>
            <a:custGeom>
              <a:avLst/>
              <a:gdLst/>
              <a:ahLst/>
              <a:cxnLst/>
              <a:rect l="l" t="t" r="r" b="b"/>
              <a:pathLst>
                <a:path w="49424" h="42804" extrusionOk="0">
                  <a:moveTo>
                    <a:pt x="12359" y="0"/>
                  </a:moveTo>
                  <a:lnTo>
                    <a:pt x="1" y="21408"/>
                  </a:lnTo>
                  <a:lnTo>
                    <a:pt x="12359" y="42803"/>
                  </a:lnTo>
                  <a:lnTo>
                    <a:pt x="37065" y="42803"/>
                  </a:lnTo>
                  <a:lnTo>
                    <a:pt x="49424" y="21408"/>
                  </a:lnTo>
                  <a:lnTo>
                    <a:pt x="3706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sp>
        <p:nvSpPr>
          <p:cNvPr id="1839" name="Google Shape;1839;p58"/>
          <p:cNvSpPr txBox="1"/>
          <p:nvPr/>
        </p:nvSpPr>
        <p:spPr>
          <a:xfrm>
            <a:off x="2776918" y="1995686"/>
            <a:ext cx="2778800" cy="946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Roboto"/>
                <a:cs typeface="Roboto"/>
                <a:sym typeface="Roboto"/>
              </a:rPr>
              <a:t>Centro de gestión de subproductos bovinos y desarrollo de la línea mascotas 50% participación</a:t>
            </a:r>
            <a:endParaRPr kumimoji="0" sz="1733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MT"/>
              <a:ea typeface="Roboto"/>
              <a:cs typeface="Roboto"/>
              <a:sym typeface="Roboto"/>
            </a:endParaRPr>
          </a:p>
        </p:txBody>
      </p:sp>
      <p:sp>
        <p:nvSpPr>
          <p:cNvPr id="1844" name="Google Shape;1844;p58"/>
          <p:cNvSpPr txBox="1"/>
          <p:nvPr/>
        </p:nvSpPr>
        <p:spPr>
          <a:xfrm>
            <a:off x="6626984" y="3362964"/>
            <a:ext cx="2778800" cy="136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s-CO"/>
            </a:defPPr>
            <a:lvl1pPr>
              <a:buClr>
                <a:srgbClr val="000000"/>
              </a:buClr>
              <a:buSzPts val="1100"/>
              <a:defRPr sz="1600">
                <a:solidFill>
                  <a:srgbClr val="000000"/>
                </a:solidFill>
                <a:latin typeface="Arial MT"/>
                <a:ea typeface="Roboto"/>
                <a:cs typeface="Roboto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Roboto"/>
                <a:sym typeface="Roboto"/>
              </a:rPr>
              <a:t>Desarrollo y lanzamiento portafolio de productos cárnicos crudos y precocidos (Pastoreo, Mini P. y marca blanca).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MT"/>
              <a:ea typeface="Roboto"/>
              <a:sym typeface="Roboto"/>
            </a:endParaRPr>
          </a:p>
        </p:txBody>
      </p:sp>
      <p:sp>
        <p:nvSpPr>
          <p:cNvPr id="1849" name="Google Shape;1849;p58"/>
          <p:cNvSpPr txBox="1"/>
          <p:nvPr/>
        </p:nvSpPr>
        <p:spPr>
          <a:xfrm>
            <a:off x="2745275" y="3323081"/>
            <a:ext cx="2778800" cy="4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s-CO"/>
            </a:defPPr>
            <a:lvl1pPr>
              <a:buClr>
                <a:srgbClr val="000000"/>
              </a:buClr>
              <a:buSzPts val="1100"/>
              <a:defRPr sz="1600">
                <a:solidFill>
                  <a:srgbClr val="000000"/>
                </a:solidFill>
                <a:latin typeface="Arial MT"/>
                <a:ea typeface="Roboto"/>
                <a:cs typeface="Robot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Roboto"/>
                <a:sym typeface="Roboto"/>
              </a:rPr>
              <a:t>Línea de ganadería pura eficiente en emisiones. 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MT"/>
              <a:ea typeface="Roboto"/>
              <a:sym typeface="Roboto"/>
            </a:endParaRPr>
          </a:p>
        </p:txBody>
      </p:sp>
      <p:sp>
        <p:nvSpPr>
          <p:cNvPr id="1852" name="Google Shape;1852;p58"/>
          <p:cNvSpPr txBox="1"/>
          <p:nvPr/>
        </p:nvSpPr>
        <p:spPr>
          <a:xfrm>
            <a:off x="2728205" y="4203188"/>
            <a:ext cx="2778800" cy="1132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s-CO"/>
            </a:defPPr>
            <a:lvl1pPr>
              <a:buClr>
                <a:srgbClr val="000000"/>
              </a:buClr>
              <a:buSzPts val="1100"/>
              <a:defRPr sz="1600">
                <a:solidFill>
                  <a:srgbClr val="000000"/>
                </a:solidFill>
                <a:latin typeface="Arial MT"/>
                <a:ea typeface="Roboto"/>
                <a:cs typeface="Roboto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Roboto"/>
                <a:sym typeface="Roboto"/>
              </a:rPr>
              <a:t>Laboratorio de granja integral sostenible en Hacienda El Pavo –Planeta Rica Córdoba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MT"/>
              <a:ea typeface="Roboto"/>
              <a:sym typeface="Roboto"/>
            </a:endParaRPr>
          </a:p>
        </p:txBody>
      </p:sp>
      <p:sp>
        <p:nvSpPr>
          <p:cNvPr id="1855" name="Google Shape;1855;p58"/>
          <p:cNvSpPr txBox="1"/>
          <p:nvPr/>
        </p:nvSpPr>
        <p:spPr>
          <a:xfrm>
            <a:off x="6685026" y="5344220"/>
            <a:ext cx="2778800" cy="88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s-CO"/>
            </a:defPPr>
            <a:lvl1pPr>
              <a:buClr>
                <a:srgbClr val="000000"/>
              </a:buClr>
              <a:buSzPts val="1100"/>
              <a:defRPr sz="1600">
                <a:solidFill>
                  <a:srgbClr val="000000"/>
                </a:solidFill>
                <a:latin typeface="Arial MT"/>
                <a:ea typeface="Roboto"/>
                <a:cs typeface="Robot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Roboto"/>
                <a:sym typeface="Roboto"/>
              </a:rPr>
              <a:t>Lanzamiento carne certificada carbono neutro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Roboto"/>
                <a:sym typeface="Roboto"/>
              </a:rPr>
              <a:t>ISO 14067, PAS 2050, Product Life Cycle Accounting and Reporting Standard (GHG Protocol)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Roboto"/>
                <a:sym typeface="Roboto"/>
              </a:rPr>
              <a:t>.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MT"/>
              <a:ea typeface="Roboto"/>
              <a:sym typeface="Roboto"/>
            </a:endParaRPr>
          </a:p>
        </p:txBody>
      </p:sp>
      <p:sp>
        <p:nvSpPr>
          <p:cNvPr id="1860" name="Google Shape;1860;p58"/>
          <p:cNvSpPr txBox="1"/>
          <p:nvPr/>
        </p:nvSpPr>
        <p:spPr>
          <a:xfrm>
            <a:off x="6642689" y="1981696"/>
            <a:ext cx="2778800" cy="872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s-CO"/>
            </a:defPPr>
            <a:lvl1pPr>
              <a:buClr>
                <a:srgbClr val="000000"/>
              </a:buClr>
              <a:buSzPts val="1100"/>
              <a:defRPr sz="1600">
                <a:solidFill>
                  <a:srgbClr val="000000"/>
                </a:solidFill>
                <a:latin typeface="Arial MT"/>
                <a:ea typeface="Roboto"/>
                <a:cs typeface="Roboto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Roboto"/>
                <a:sym typeface="Roboto"/>
              </a:rPr>
              <a:t>Finca satélite certificada en magdalena medio (compra o arriendo). 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MT"/>
              <a:ea typeface="Roboto"/>
              <a:sym typeface="Roboto"/>
            </a:endParaRPr>
          </a:p>
        </p:txBody>
      </p:sp>
      <p:pic>
        <p:nvPicPr>
          <p:cNvPr id="17" name="Gráfico 16" descr="Fábrica contorno">
            <a:extLst>
              <a:ext uri="{FF2B5EF4-FFF2-40B4-BE49-F238E27FC236}">
                <a16:creationId xmlns:a16="http://schemas.microsoft.com/office/drawing/2014/main" id="{A9F82CA3-246E-5C2A-2687-048A0173A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47911" y="1996841"/>
            <a:ext cx="758716" cy="758716"/>
          </a:xfrm>
          <a:prstGeom prst="rect">
            <a:avLst/>
          </a:prstGeom>
        </p:spPr>
      </p:pic>
      <p:pic>
        <p:nvPicPr>
          <p:cNvPr id="19" name="Gráfico 18" descr="Matraz contorno">
            <a:extLst>
              <a:ext uri="{FF2B5EF4-FFF2-40B4-BE49-F238E27FC236}">
                <a16:creationId xmlns:a16="http://schemas.microsoft.com/office/drawing/2014/main" id="{092C4C89-D065-DE96-1C56-6B2514A15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14619" y="4363309"/>
            <a:ext cx="758716" cy="758716"/>
          </a:xfrm>
          <a:prstGeom prst="rect">
            <a:avLst/>
          </a:prstGeom>
        </p:spPr>
      </p:pic>
      <p:pic>
        <p:nvPicPr>
          <p:cNvPr id="74" name="object 8">
            <a:extLst>
              <a:ext uri="{FF2B5EF4-FFF2-40B4-BE49-F238E27FC236}">
                <a16:creationId xmlns:a16="http://schemas.microsoft.com/office/drawing/2014/main" id="{3A92A9FA-5003-0FD0-DE2D-04CE0E81751F}"/>
              </a:ext>
            </a:extLst>
          </p:cNvPr>
          <p:cNvPicPr/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4619" y="3302119"/>
            <a:ext cx="585910" cy="386264"/>
          </a:xfrm>
          <a:prstGeom prst="rect">
            <a:avLst/>
          </a:prstGeom>
        </p:spPr>
      </p:pic>
      <p:pic>
        <p:nvPicPr>
          <p:cNvPr id="77" name="object 11">
            <a:extLst>
              <a:ext uri="{FF2B5EF4-FFF2-40B4-BE49-F238E27FC236}">
                <a16:creationId xmlns:a16="http://schemas.microsoft.com/office/drawing/2014/main" id="{6F09D4E8-896F-8FC0-4FE5-987BB5C03B22}"/>
              </a:ext>
            </a:extLst>
          </p:cNvPr>
          <p:cNvPicPr/>
          <p:nvPr/>
        </p:nvPicPr>
        <p:blipFill>
          <a:blip r:embed="rId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4240" y="3519570"/>
            <a:ext cx="585910" cy="462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ráfico 24" descr="Escena de colina contorno">
            <a:extLst>
              <a:ext uri="{FF2B5EF4-FFF2-40B4-BE49-F238E27FC236}">
                <a16:creationId xmlns:a16="http://schemas.microsoft.com/office/drawing/2014/main" id="{977F2451-3B89-F257-8602-6C7558E0BC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78963" y="5446249"/>
            <a:ext cx="914400" cy="9144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BBB665C-E12F-D073-D0C3-FAE8FE5EF14A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3148" b="66296" l="36563" r="59583">
                        <a14:foregroundMark x1="44323" y1="24630" x2="49063" y2="24167"/>
                        <a14:foregroundMark x1="49063" y1="24167" x2="49740" y2="24259"/>
                        <a14:foregroundMark x1="49740" y1="24259" x2="49740" y2="24259"/>
                        <a14:foregroundMark x1="43177" y1="41019" x2="47240" y2="39630"/>
                        <a14:foregroundMark x1="47240" y1="39630" x2="51823" y2="39630"/>
                        <a14:foregroundMark x1="43594" y1="55556" x2="48281" y2="54537"/>
                        <a14:foregroundMark x1="48281" y1="54537" x2="52240" y2="55185"/>
                        <a14:foregroundMark x1="54219" y1="64630" x2="45938" y2="66296"/>
                        <a14:foregroundMark x1="45938" y1="66296" x2="43854" y2="65278"/>
                        <a14:backgroundMark x1="33438" y1="17685" x2="35313" y2="33796"/>
                        <a14:backgroundMark x1="32396" y1="27500" x2="43177" y2="15833"/>
                        <a14:backgroundMark x1="56302" y1="44907" x2="56302" y2="44907"/>
                        <a14:backgroundMark x1="56406" y1="30185" x2="56406" y2="30185"/>
                        <a14:backgroundMark x1="40417" y1="30185" x2="40417" y2="30185"/>
                        <a14:backgroundMark x1="40417" y1="45278" x2="40417" y2="45278"/>
                        <a14:backgroundMark x1="40260" y1="60278" x2="40260" y2="60278"/>
                        <a14:backgroundMark x1="56094" y1="60463" x2="56094" y2="60463"/>
                      </a14:backgroundRemoval>
                    </a14:imgEffect>
                  </a14:imgLayer>
                </a14:imgProps>
              </a:ext>
            </a:extLst>
          </a:blip>
          <a:srcRect l="33702" t="18228" r="37532" b="31848"/>
          <a:stretch/>
        </p:blipFill>
        <p:spPr>
          <a:xfrm>
            <a:off x="9978963" y="3418995"/>
            <a:ext cx="982375" cy="959032"/>
          </a:xfrm>
          <a:prstGeom prst="rect">
            <a:avLst/>
          </a:prstGeom>
          <a:ln>
            <a:noFill/>
          </a:ln>
        </p:spPr>
      </p:pic>
      <p:grpSp>
        <p:nvGrpSpPr>
          <p:cNvPr id="70" name="Google Shape;1827;p58">
            <a:extLst>
              <a:ext uri="{FF2B5EF4-FFF2-40B4-BE49-F238E27FC236}">
                <a16:creationId xmlns:a16="http://schemas.microsoft.com/office/drawing/2014/main" id="{EA94F5DF-0643-5005-41D8-81278810B32C}"/>
              </a:ext>
            </a:extLst>
          </p:cNvPr>
          <p:cNvGrpSpPr/>
          <p:nvPr/>
        </p:nvGrpSpPr>
        <p:grpSpPr>
          <a:xfrm>
            <a:off x="9811131" y="5435968"/>
            <a:ext cx="1307199" cy="934962"/>
            <a:chOff x="1244834" y="941825"/>
            <a:chExt cx="1181572" cy="1023377"/>
          </a:xfrm>
          <a:solidFill>
            <a:srgbClr val="A2B77F"/>
          </a:solidFill>
        </p:grpSpPr>
        <p:sp>
          <p:nvSpPr>
            <p:cNvPr id="71" name="Google Shape;1828;p58">
              <a:extLst>
                <a:ext uri="{FF2B5EF4-FFF2-40B4-BE49-F238E27FC236}">
                  <a16:creationId xmlns:a16="http://schemas.microsoft.com/office/drawing/2014/main" id="{32175837-D327-251A-E4D9-7BA3B708C098}"/>
                </a:ext>
              </a:extLst>
            </p:cNvPr>
            <p:cNvSpPr/>
            <p:nvPr/>
          </p:nvSpPr>
          <p:spPr>
            <a:xfrm>
              <a:off x="1244834" y="941825"/>
              <a:ext cx="1181572" cy="1023377"/>
            </a:xfrm>
            <a:custGeom>
              <a:avLst/>
              <a:gdLst/>
              <a:ahLst/>
              <a:cxnLst/>
              <a:rect l="l" t="t" r="r" b="b"/>
              <a:pathLst>
                <a:path w="70426" h="60997" extrusionOk="0">
                  <a:moveTo>
                    <a:pt x="17610" y="1"/>
                  </a:moveTo>
                  <a:lnTo>
                    <a:pt x="0" y="30505"/>
                  </a:lnTo>
                  <a:lnTo>
                    <a:pt x="17610" y="60997"/>
                  </a:lnTo>
                  <a:lnTo>
                    <a:pt x="52817" y="60997"/>
                  </a:lnTo>
                  <a:lnTo>
                    <a:pt x="70426" y="30505"/>
                  </a:lnTo>
                  <a:lnTo>
                    <a:pt x="528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Google Shape;1829;p58">
              <a:extLst>
                <a:ext uri="{FF2B5EF4-FFF2-40B4-BE49-F238E27FC236}">
                  <a16:creationId xmlns:a16="http://schemas.microsoft.com/office/drawing/2014/main" id="{4008A367-75A4-7A64-8980-91DE32771E64}"/>
                </a:ext>
              </a:extLst>
            </p:cNvPr>
            <p:cNvSpPr/>
            <p:nvPr/>
          </p:nvSpPr>
          <p:spPr>
            <a:xfrm>
              <a:off x="1370689" y="1050901"/>
              <a:ext cx="929876" cy="805236"/>
            </a:xfrm>
            <a:custGeom>
              <a:avLst/>
              <a:gdLst/>
              <a:ahLst/>
              <a:cxnLst/>
              <a:rect l="l" t="t" r="r" b="b"/>
              <a:pathLst>
                <a:path w="55424" h="47995" extrusionOk="0">
                  <a:moveTo>
                    <a:pt x="13859" y="1"/>
                  </a:moveTo>
                  <a:lnTo>
                    <a:pt x="0" y="24004"/>
                  </a:lnTo>
                  <a:lnTo>
                    <a:pt x="13859" y="47995"/>
                  </a:lnTo>
                  <a:lnTo>
                    <a:pt x="41565" y="47995"/>
                  </a:lnTo>
                  <a:lnTo>
                    <a:pt x="55424" y="24004"/>
                  </a:lnTo>
                  <a:lnTo>
                    <a:pt x="4156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Google Shape;1830;p58">
              <a:extLst>
                <a:ext uri="{FF2B5EF4-FFF2-40B4-BE49-F238E27FC236}">
                  <a16:creationId xmlns:a16="http://schemas.microsoft.com/office/drawing/2014/main" id="{90E5558B-C13C-C99C-DC02-638E24E06572}"/>
                </a:ext>
              </a:extLst>
            </p:cNvPr>
            <p:cNvSpPr/>
            <p:nvPr/>
          </p:nvSpPr>
          <p:spPr>
            <a:xfrm>
              <a:off x="1421025" y="1094449"/>
              <a:ext cx="829211" cy="718144"/>
            </a:xfrm>
            <a:custGeom>
              <a:avLst/>
              <a:gdLst/>
              <a:ahLst/>
              <a:cxnLst/>
              <a:rect l="l" t="t" r="r" b="b"/>
              <a:pathLst>
                <a:path w="49424" h="42804" extrusionOk="0">
                  <a:moveTo>
                    <a:pt x="12359" y="0"/>
                  </a:moveTo>
                  <a:lnTo>
                    <a:pt x="1" y="21408"/>
                  </a:lnTo>
                  <a:lnTo>
                    <a:pt x="12359" y="42803"/>
                  </a:lnTo>
                  <a:lnTo>
                    <a:pt x="37065" y="42803"/>
                  </a:lnTo>
                  <a:lnTo>
                    <a:pt x="49424" y="21408"/>
                  </a:lnTo>
                  <a:lnTo>
                    <a:pt x="3706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sp>
        <p:nvSpPr>
          <p:cNvPr id="84" name="Google Shape;1855;p58">
            <a:extLst>
              <a:ext uri="{FF2B5EF4-FFF2-40B4-BE49-F238E27FC236}">
                <a16:creationId xmlns:a16="http://schemas.microsoft.com/office/drawing/2014/main" id="{F30E1847-D421-D199-CD97-617032A1AA42}"/>
              </a:ext>
            </a:extLst>
          </p:cNvPr>
          <p:cNvSpPr txBox="1"/>
          <p:nvPr/>
        </p:nvSpPr>
        <p:spPr>
          <a:xfrm>
            <a:off x="2745275" y="5453660"/>
            <a:ext cx="2778800" cy="88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s-CO"/>
            </a:defPPr>
            <a:lvl1pPr>
              <a:buClr>
                <a:srgbClr val="000000"/>
              </a:buClr>
              <a:buSzPts val="1100"/>
              <a:defRPr sz="1600">
                <a:solidFill>
                  <a:srgbClr val="000000"/>
                </a:solidFill>
                <a:latin typeface="Arial MT"/>
                <a:ea typeface="Roboto"/>
                <a:cs typeface="Robot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MT"/>
                <a:ea typeface="Roboto"/>
                <a:sym typeface="Roboto"/>
              </a:rPr>
              <a:t>Certificación ISO 14064 CARBONO NEUTRO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MT"/>
              <a:ea typeface="Roboto"/>
              <a:sym typeface="Roboto"/>
            </a:endParaRPr>
          </a:p>
        </p:txBody>
      </p:sp>
      <p:pic>
        <p:nvPicPr>
          <p:cNvPr id="11" name="Gráfico 10" descr="Vaca contorno">
            <a:extLst>
              <a:ext uri="{FF2B5EF4-FFF2-40B4-BE49-F238E27FC236}">
                <a16:creationId xmlns:a16="http://schemas.microsoft.com/office/drawing/2014/main" id="{383B5248-3C3C-3954-F328-60F0E0EBD81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028237" y="2021311"/>
            <a:ext cx="865126" cy="865126"/>
          </a:xfrm>
          <a:prstGeom prst="rect">
            <a:avLst/>
          </a:prstGeom>
        </p:spPr>
      </p:pic>
      <p:pic>
        <p:nvPicPr>
          <p:cNvPr id="3076" name="Picture 4" descr="Carne tiza icono blanco sobre fondo negro - vector de stock | Crushpixel">
            <a:extLst>
              <a:ext uri="{FF2B5EF4-FFF2-40B4-BE49-F238E27FC236}">
                <a16:creationId xmlns:a16="http://schemas.microsoft.com/office/drawing/2014/main" id="{A24A2A31-BDCC-5941-AD24-F505F4AE7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018" y="5349256"/>
            <a:ext cx="1063975" cy="106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nsta turismo tiza icono blanco sobre fondo negro - vector de stock |  Crushpixel">
            <a:extLst>
              <a:ext uri="{FF2B5EF4-FFF2-40B4-BE49-F238E27FC236}">
                <a16:creationId xmlns:a16="http://schemas.microsoft.com/office/drawing/2014/main" id="{F1315DBA-CEA7-1F74-73B5-B9B4F8A2F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>
                        <a14:foregroundMark x1="27303" y1="26400" x2="28071" y2="25764"/>
                        <a14:foregroundMark x1="22067" y1="30733" x2="27303" y2="26400"/>
                        <a14:foregroundMark x1="44000" y1="27533" x2="44000" y2="27533"/>
                        <a14:foregroundMark x1="45000" y1="29733" x2="46867" y2="27867"/>
                        <a14:foregroundMark x1="53600" y1="32600" x2="57000" y2="32267"/>
                        <a14:foregroundMark x1="71804" y1="35319" x2="73867" y2="35933"/>
                        <a14:foregroundMark x1="68133" y1="23933" x2="68133" y2="23933"/>
                        <a14:foregroundMark x1="60200" y1="45400" x2="60200" y2="45400"/>
                        <a14:foregroundMark x1="74200" y1="44733" x2="74200" y2="44733"/>
                        <a14:foregroundMark x1="67600" y1="48600" x2="67600" y2="48600"/>
                        <a14:foregroundMark x1="68133" y1="52467" x2="68133" y2="52467"/>
                        <a14:foregroundMark x1="62867" y1="53000" x2="62867" y2="53000"/>
                        <a14:foregroundMark x1="61867" y1="57733" x2="61867" y2="57733"/>
                        <a14:foregroundMark x1="63533" y1="61800" x2="63533" y2="61800"/>
                        <a14:foregroundMark x1="33000" y1="52667" x2="33000" y2="52667"/>
                        <a14:foregroundMark x1="26733" y1="46267" x2="26733" y2="46267"/>
                        <a14:foregroundMark x1="24267" y1="46400" x2="24267" y2="46400"/>
                        <a14:foregroundMark x1="24267" y1="49933" x2="24267" y2="49933"/>
                        <a14:foregroundMark x1="32000" y1="41533" x2="32000" y2="41533"/>
                        <a14:foregroundMark x1="40000" y1="23733" x2="40000" y2="23733"/>
                        <a14:foregroundMark x1="40800" y1="23533" x2="40800" y2="23533"/>
                        <a14:foregroundMark x1="41133" y1="23933" x2="41133" y2="23933"/>
                        <a14:foregroundMark x1="42467" y1="24933" x2="40733" y2="23333"/>
                        <a14:foregroundMark x1="40733" y1="23333" x2="40133" y2="23267"/>
                        <a14:backgroundMark x1="27467" y1="27267" x2="28400" y2="26933"/>
                        <a14:backgroundMark x1="29800" y1="24467" x2="29800" y2="24467"/>
                        <a14:backgroundMark x1="29400" y1="24600" x2="29400" y2="24600"/>
                        <a14:backgroundMark x1="29267" y1="24733" x2="29267" y2="24733"/>
                        <a14:backgroundMark x1="29133" y1="25067" x2="29133" y2="25067"/>
                        <a14:backgroundMark x1="28800" y1="25333" x2="28800" y2="25333"/>
                        <a14:backgroundMark x1="27933" y1="26067" x2="29867" y2="24667"/>
                        <a14:backgroundMark x1="27067" y1="26867" x2="28600" y2="26000"/>
                        <a14:backgroundMark x1="27733" y1="26400" x2="27733" y2="26400"/>
                        <a14:backgroundMark x1="27533" y1="26267" x2="27533" y2="26267"/>
                        <a14:backgroundMark x1="70067" y1="34267" x2="70067" y2="34267"/>
                        <a14:backgroundMark x1="69533" y1="34667" x2="70933" y2="35400"/>
                        <a14:backgroundMark x1="71400" y1="35400" x2="71267" y2="34533"/>
                        <a14:backgroundMark x1="69733" y1="34467" x2="69733" y2="34467"/>
                        <a14:backgroundMark x1="71267" y1="35200" x2="71267" y2="35200"/>
                        <a14:backgroundMark x1="71533" y1="35267" x2="71533" y2="35267"/>
                        <a14:backgroundMark x1="71733" y1="35333" x2="71733" y2="35333"/>
                        <a14:backgroundMark x1="71200" y1="35200" x2="71200" y2="35200"/>
                        <a14:backgroundMark x1="71733" y1="35200" x2="71067" y2="35133"/>
                        <a14:backgroundMark x1="71933" y1="35933" x2="71933" y2="35933"/>
                        <a14:backgroundMark x1="71800" y1="35400" x2="71800" y2="35400"/>
                        <a14:backgroundMark x1="71933" y1="35267" x2="71933" y2="35267"/>
                        <a14:backgroundMark x1="48533" y1="65400" x2="48467" y2="661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573" y="5344431"/>
            <a:ext cx="1185801" cy="11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655313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D39731F-C618-D19B-17FE-9901D47534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42" t="17430" r="13241" b="16060"/>
          <a:stretch/>
        </p:blipFill>
        <p:spPr>
          <a:xfrm>
            <a:off x="779550" y="566916"/>
            <a:ext cx="6310008" cy="5724168"/>
          </a:xfrm>
          <a:prstGeom prst="rect">
            <a:avLst/>
          </a:prstGeom>
          <a:noFill/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298704B3-2E3A-292E-C1F4-9F303171BBAB}"/>
              </a:ext>
            </a:extLst>
          </p:cNvPr>
          <p:cNvSpPr txBox="1">
            <a:spLocks/>
          </p:cNvSpPr>
          <p:nvPr/>
        </p:nvSpPr>
        <p:spPr>
          <a:xfrm>
            <a:off x="8153400" y="818457"/>
            <a:ext cx="3322317" cy="29758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s-CO"/>
            </a:defPPr>
            <a:lvl1pPr marL="12700">
              <a:lnSpc>
                <a:spcPct val="100000"/>
              </a:lnSpc>
              <a:spcBef>
                <a:spcPts val="135"/>
              </a:spcBef>
              <a:buNone/>
              <a:tabLst>
                <a:tab pos="2731770" algn="l"/>
                <a:tab pos="4062729" algn="l"/>
              </a:tabLst>
              <a:defRPr sz="1600" cap="none" spc="20" baseline="0">
                <a:solidFill>
                  <a:schemeClr val="bg1"/>
                </a:solidFill>
                <a:effectLst/>
                <a:latin typeface="Lucida Sans Unicode"/>
                <a:cs typeface="Lucida Sans Unicode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731770" algn="l"/>
                <a:tab pos="4062729" algn="l"/>
              </a:tabLst>
              <a:defRPr/>
            </a:pPr>
            <a:r>
              <a:rPr kumimoji="0" lang="en-US" sz="4400" b="1" i="0" u="none" strike="noStrike" kern="1200" cap="none" spc="20" normalizeH="0" baseline="0" noProof="0" dirty="0">
                <a:ln>
                  <a:noFill/>
                </a:ln>
                <a:solidFill>
                  <a:srgbClr val="A2B77F"/>
                </a:solidFill>
                <a:effectLst/>
                <a:uLnTx/>
                <a:uFillTx/>
                <a:latin typeface="Calibri Light" panose="020F0302020204030204"/>
                <a:ea typeface="+mn-ea"/>
                <a:cs typeface="Lucida Sans Unicode"/>
              </a:rPr>
              <a:t>GRACIAS.</a:t>
            </a:r>
            <a:r>
              <a:rPr kumimoji="0" lang="en-US" sz="44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Lucida Sans Unicode"/>
              </a:rPr>
              <a:t>	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3550D8E-3909-32BF-33D3-C85D542728D5}"/>
              </a:ext>
            </a:extLst>
          </p:cNvPr>
          <p:cNvCxnSpPr/>
          <p:nvPr/>
        </p:nvCxnSpPr>
        <p:spPr>
          <a:xfrm>
            <a:off x="7464287" y="1589847"/>
            <a:ext cx="0" cy="3468756"/>
          </a:xfrm>
          <a:prstGeom prst="line">
            <a:avLst/>
          </a:prstGeom>
          <a:ln w="28575">
            <a:solidFill>
              <a:srgbClr val="A2B7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2581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5531</TotalTime>
  <Words>1394</Words>
  <Application>Microsoft Office PowerPoint</Application>
  <PresentationFormat>Panorámica</PresentationFormat>
  <Paragraphs>181</Paragraphs>
  <Slides>25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25</vt:i4>
      </vt:variant>
    </vt:vector>
  </HeadingPairs>
  <TitlesOfParts>
    <vt:vector size="28" baseType="lpstr">
      <vt:lpstr>Tema de Office</vt:lpstr>
      <vt:lpstr>1_Tema de Office</vt:lpstr>
      <vt:lpstr>1_Office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Pastoreo</vt:lpstr>
      <vt:lpstr>Presentación de PowerPoint</vt:lpstr>
      <vt:lpstr>Cobertura y presencia de nuestras UEN</vt:lpstr>
      <vt:lpstr>Cobertura y presencia de nuestras UEN</vt:lpstr>
      <vt:lpstr>Presentación de PowerPoint</vt:lpstr>
      <vt:lpstr>Presentación de PowerPoint</vt:lpstr>
      <vt:lpstr>Presentación de PowerPoint</vt:lpstr>
      <vt:lpstr>Presentación de PowerPoint</vt:lpstr>
      <vt:lpstr>Agenda de inversión 2024 - 2026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TATIANA OTÁLORA</dc:creator>
  <cp:lastModifiedBy>stewart leonard molano arias</cp:lastModifiedBy>
  <cp:revision>55</cp:revision>
  <dcterms:created xsi:type="dcterms:W3CDTF">2022-07-08T17:18:46Z</dcterms:created>
  <dcterms:modified xsi:type="dcterms:W3CDTF">2024-05-20T18:06:58Z</dcterms:modified>
</cp:coreProperties>
</file>